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3"/>
  </p:notesMasterIdLst>
  <p:sldIdLst>
    <p:sldId id="256" r:id="rId2"/>
    <p:sldId id="257" r:id="rId3"/>
    <p:sldId id="258" r:id="rId4"/>
    <p:sldId id="260" r:id="rId5"/>
    <p:sldId id="264" r:id="rId6"/>
    <p:sldId id="265" r:id="rId7"/>
    <p:sldId id="268" r:id="rId8"/>
    <p:sldId id="270" r:id="rId9"/>
    <p:sldId id="269" r:id="rId10"/>
    <p:sldId id="272" r:id="rId11"/>
    <p:sldId id="273" r:id="rId12"/>
    <p:sldId id="274" r:id="rId13"/>
    <p:sldId id="275" r:id="rId14"/>
    <p:sldId id="276" r:id="rId15"/>
    <p:sldId id="277" r:id="rId16"/>
    <p:sldId id="279" r:id="rId17"/>
    <p:sldId id="293" r:id="rId18"/>
    <p:sldId id="280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4" r:id="rId29"/>
    <p:sldId id="296" r:id="rId30"/>
    <p:sldId id="297" r:id="rId31"/>
    <p:sldId id="295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43"/>
    <p:restoredTop sz="94632"/>
  </p:normalViewPr>
  <p:slideViewPr>
    <p:cSldViewPr snapToGrid="0">
      <p:cViewPr varScale="1">
        <p:scale>
          <a:sx n="108" d="100"/>
          <a:sy n="108" d="100"/>
        </p:scale>
        <p:origin x="12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4D7FC5-8C74-8145-86C6-2C9CCE1697B8}" type="doc">
      <dgm:prSet loTypeId="urn:microsoft.com/office/officeart/2008/layout/VerticalCurvedLis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6673503-BB9F-2F45-8AB1-1856E68EBF94}">
      <dgm:prSet phldrT="[文字]" custT="1"/>
      <dgm:spPr/>
      <dgm:t>
        <a:bodyPr/>
        <a:lstStyle/>
        <a:p>
          <a:r>
            <a:rPr lang="zh-TW" altLang="en-US" sz="2400" kern="1200" dirty="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一、教材說明</a:t>
          </a:r>
        </a:p>
      </dgm:t>
    </dgm:pt>
    <dgm:pt modelId="{1394B4CD-CEC9-9A41-94BF-E518A9B0A6C3}" type="parTrans" cxnId="{F3F8D3B4-A762-8C43-9191-797DB9F2D6E4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E5279E6-93C9-4C4D-A682-2C631B7292CD}" type="sibTrans" cxnId="{F3F8D3B4-A762-8C43-9191-797DB9F2D6E4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DFA3191-78D1-4046-9748-650FE5224AB9}">
      <dgm:prSet phldrT="[文字]"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二、學習目標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gm:t>
    </dgm:pt>
    <dgm:pt modelId="{B66AB658-4668-8746-B0E9-4E70E1FDE258}" type="parTrans" cxnId="{49FABD0B-F77E-E948-A627-52677DB69FCF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E7A3A696-CA10-6B4C-99A3-8AAEC7E572D7}" type="sibTrans" cxnId="{49FABD0B-F77E-E948-A627-52677DB69FCF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004744F0-3B6F-454A-A3BF-34866D0D1F61}">
      <dgm:prSet phldrT="[文字]"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三、文獻探討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gm:t>
    </dgm:pt>
    <dgm:pt modelId="{DEC6BCCB-8911-6D47-9037-FAEF5B54D059}" type="parTrans" cxnId="{6BE0C441-2D7E-8C49-805D-7B5A7607A464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8A69106D-BB51-7B49-8EDB-AE592BD163C0}" type="sibTrans" cxnId="{6BE0C441-2D7E-8C49-805D-7B5A7607A464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8C93FFE3-7154-DA45-824E-7DB6CE0795D5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四、課程設計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gm:t>
    </dgm:pt>
    <dgm:pt modelId="{FB92B4EE-DA35-7748-A244-36C16D73517B}" type="parTrans" cxnId="{17DCBC88-62C4-054A-A843-42F773924E9F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C0D2CA82-43FF-E144-A290-126659055280}" type="sibTrans" cxnId="{17DCBC88-62C4-054A-A843-42F773924E9F}">
      <dgm:prSet/>
      <dgm:spPr/>
      <dgm:t>
        <a:bodyPr/>
        <a:lstStyle/>
        <a:p>
          <a:endParaRPr lang="zh-TW" altLang="en-US" sz="240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37EA26DE-918A-4B68-954F-6FF8A27089E6}">
      <dgm:prSet custT="1"/>
      <dgm:spPr/>
      <dgm:t>
        <a:bodyPr/>
        <a:lstStyle/>
        <a:p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五、學習成效 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gm:t>
    </dgm:pt>
    <dgm:pt modelId="{FAF11F44-7076-4A76-B20C-3892C88DBBA6}" type="parTrans" cxnId="{E8055B1F-9B77-4894-A311-B60A39C9D941}">
      <dgm:prSet/>
      <dgm:spPr/>
      <dgm:t>
        <a:bodyPr/>
        <a:lstStyle/>
        <a:p>
          <a:endParaRPr lang="zh-TW" altLang="en-US"/>
        </a:p>
      </dgm:t>
    </dgm:pt>
    <dgm:pt modelId="{38B35CAE-D394-46E9-8D49-529FD601584B}" type="sibTrans" cxnId="{E8055B1F-9B77-4894-A311-B60A39C9D941}">
      <dgm:prSet/>
      <dgm:spPr/>
      <dgm:t>
        <a:bodyPr/>
        <a:lstStyle/>
        <a:p>
          <a:endParaRPr lang="zh-TW" altLang="en-US"/>
        </a:p>
      </dgm:t>
    </dgm:pt>
    <dgm:pt modelId="{E4B8BEDE-85AC-44F3-ACB4-1147C4CD2C18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六、持續精進與感謝</a:t>
          </a:r>
        </a:p>
      </dgm:t>
    </dgm:pt>
    <dgm:pt modelId="{540F6BFA-6074-4E67-AA73-B6D1C2D9F475}" type="parTrans" cxnId="{BAD339D7-C3D8-45E9-A9B3-CDCF11207322}">
      <dgm:prSet/>
      <dgm:spPr/>
      <dgm:t>
        <a:bodyPr/>
        <a:lstStyle/>
        <a:p>
          <a:endParaRPr lang="zh-TW" altLang="en-US"/>
        </a:p>
      </dgm:t>
    </dgm:pt>
    <dgm:pt modelId="{9C7D14F7-4EB4-4205-955E-509B7BC18568}" type="sibTrans" cxnId="{BAD339D7-C3D8-45E9-A9B3-CDCF11207322}">
      <dgm:prSet/>
      <dgm:spPr/>
      <dgm:t>
        <a:bodyPr/>
        <a:lstStyle/>
        <a:p>
          <a:endParaRPr lang="zh-TW" altLang="en-US"/>
        </a:p>
      </dgm:t>
    </dgm:pt>
    <dgm:pt modelId="{CC2CD4B1-9D5D-9C4E-8682-015FDFABC8BC}" type="pres">
      <dgm:prSet presAssocID="{D84D7FC5-8C74-8145-86C6-2C9CCE1697B8}" presName="Name0" presStyleCnt="0">
        <dgm:presLayoutVars>
          <dgm:chMax val="7"/>
          <dgm:chPref val="7"/>
          <dgm:dir/>
        </dgm:presLayoutVars>
      </dgm:prSet>
      <dgm:spPr/>
    </dgm:pt>
    <dgm:pt modelId="{DCF6F67A-25A9-474F-9706-D2E6019A77C6}" type="pres">
      <dgm:prSet presAssocID="{D84D7FC5-8C74-8145-86C6-2C9CCE1697B8}" presName="Name1" presStyleCnt="0"/>
      <dgm:spPr/>
    </dgm:pt>
    <dgm:pt modelId="{46882566-5237-434E-8C75-F00FB91AC024}" type="pres">
      <dgm:prSet presAssocID="{D84D7FC5-8C74-8145-86C6-2C9CCE1697B8}" presName="cycle" presStyleCnt="0"/>
      <dgm:spPr/>
    </dgm:pt>
    <dgm:pt modelId="{6BD405B9-F1B1-3641-9B0D-22C166DE9942}" type="pres">
      <dgm:prSet presAssocID="{D84D7FC5-8C74-8145-86C6-2C9CCE1697B8}" presName="srcNode" presStyleLbl="node1" presStyleIdx="0" presStyleCnt="6"/>
      <dgm:spPr/>
    </dgm:pt>
    <dgm:pt modelId="{D689E47E-CC25-EF4D-95B4-0A66CE76773E}" type="pres">
      <dgm:prSet presAssocID="{D84D7FC5-8C74-8145-86C6-2C9CCE1697B8}" presName="conn" presStyleLbl="parChTrans1D2" presStyleIdx="0" presStyleCnt="1"/>
      <dgm:spPr/>
    </dgm:pt>
    <dgm:pt modelId="{8D5B3434-332F-5045-B0DE-6A4252B26198}" type="pres">
      <dgm:prSet presAssocID="{D84D7FC5-8C74-8145-86C6-2C9CCE1697B8}" presName="extraNode" presStyleLbl="node1" presStyleIdx="0" presStyleCnt="6"/>
      <dgm:spPr/>
    </dgm:pt>
    <dgm:pt modelId="{8AC7E196-CEBC-5E4E-89C4-D3F77E5FBC52}" type="pres">
      <dgm:prSet presAssocID="{D84D7FC5-8C74-8145-86C6-2C9CCE1697B8}" presName="dstNode" presStyleLbl="node1" presStyleIdx="0" presStyleCnt="6"/>
      <dgm:spPr/>
    </dgm:pt>
    <dgm:pt modelId="{28DF85CC-AE60-7C4B-AF81-07E0941688A1}" type="pres">
      <dgm:prSet presAssocID="{C6673503-BB9F-2F45-8AB1-1856E68EBF94}" presName="text_1" presStyleLbl="node1" presStyleIdx="0" presStyleCnt="6" custLinFactNeighborX="3756" custLinFactNeighborY="-1960">
        <dgm:presLayoutVars>
          <dgm:bulletEnabled val="1"/>
        </dgm:presLayoutVars>
      </dgm:prSet>
      <dgm:spPr/>
    </dgm:pt>
    <dgm:pt modelId="{0A553EEE-E268-D444-939B-49168251B1BF}" type="pres">
      <dgm:prSet presAssocID="{C6673503-BB9F-2F45-8AB1-1856E68EBF94}" presName="accent_1" presStyleCnt="0"/>
      <dgm:spPr/>
    </dgm:pt>
    <dgm:pt modelId="{AFACB21C-6F13-7C45-ADDD-3B5383764857}" type="pres">
      <dgm:prSet presAssocID="{C6673503-BB9F-2F45-8AB1-1856E68EBF94}" presName="accentRepeatNode" presStyleLbl="solidFgAcc1" presStyleIdx="0" presStyleCnt="6"/>
      <dgm:spPr/>
    </dgm:pt>
    <dgm:pt modelId="{00622BE4-B6C5-074C-ACCF-1817268B1E71}" type="pres">
      <dgm:prSet presAssocID="{5DFA3191-78D1-4046-9748-650FE5224AB9}" presName="text_2" presStyleLbl="node1" presStyleIdx="1" presStyleCnt="6">
        <dgm:presLayoutVars>
          <dgm:bulletEnabled val="1"/>
        </dgm:presLayoutVars>
      </dgm:prSet>
      <dgm:spPr/>
    </dgm:pt>
    <dgm:pt modelId="{C3B41A20-E8E1-1D46-9B76-5EC557DD222D}" type="pres">
      <dgm:prSet presAssocID="{5DFA3191-78D1-4046-9748-650FE5224AB9}" presName="accent_2" presStyleCnt="0"/>
      <dgm:spPr/>
    </dgm:pt>
    <dgm:pt modelId="{50E934CD-9F24-3C49-879F-BF39C48D4546}" type="pres">
      <dgm:prSet presAssocID="{5DFA3191-78D1-4046-9748-650FE5224AB9}" presName="accentRepeatNode" presStyleLbl="solidFgAcc1" presStyleIdx="1" presStyleCnt="6"/>
      <dgm:spPr/>
    </dgm:pt>
    <dgm:pt modelId="{F5562E53-45F3-EC4D-8FBC-6BFFF2964224}" type="pres">
      <dgm:prSet presAssocID="{004744F0-3B6F-454A-A3BF-34866D0D1F61}" presName="text_3" presStyleLbl="node1" presStyleIdx="2" presStyleCnt="6">
        <dgm:presLayoutVars>
          <dgm:bulletEnabled val="1"/>
        </dgm:presLayoutVars>
      </dgm:prSet>
      <dgm:spPr/>
    </dgm:pt>
    <dgm:pt modelId="{4B106075-33F9-C249-B7E4-9C23E2FE337E}" type="pres">
      <dgm:prSet presAssocID="{004744F0-3B6F-454A-A3BF-34866D0D1F61}" presName="accent_3" presStyleCnt="0"/>
      <dgm:spPr/>
    </dgm:pt>
    <dgm:pt modelId="{BE6944C2-E6EC-F149-8F76-EACC68217E52}" type="pres">
      <dgm:prSet presAssocID="{004744F0-3B6F-454A-A3BF-34866D0D1F61}" presName="accentRepeatNode" presStyleLbl="solidFgAcc1" presStyleIdx="2" presStyleCnt="6"/>
      <dgm:spPr/>
    </dgm:pt>
    <dgm:pt modelId="{F8A01783-A081-AE42-BABD-E051E630F53D}" type="pres">
      <dgm:prSet presAssocID="{8C93FFE3-7154-DA45-824E-7DB6CE0795D5}" presName="text_4" presStyleLbl="node1" presStyleIdx="3" presStyleCnt="6">
        <dgm:presLayoutVars>
          <dgm:bulletEnabled val="1"/>
        </dgm:presLayoutVars>
      </dgm:prSet>
      <dgm:spPr/>
    </dgm:pt>
    <dgm:pt modelId="{C8A40C59-8F1F-D04D-9773-9731562F67FE}" type="pres">
      <dgm:prSet presAssocID="{8C93FFE3-7154-DA45-824E-7DB6CE0795D5}" presName="accent_4" presStyleCnt="0"/>
      <dgm:spPr/>
    </dgm:pt>
    <dgm:pt modelId="{97223050-20A3-B64D-813D-75F5B15999A8}" type="pres">
      <dgm:prSet presAssocID="{8C93FFE3-7154-DA45-824E-7DB6CE0795D5}" presName="accentRepeatNode" presStyleLbl="solidFgAcc1" presStyleIdx="3" presStyleCnt="6"/>
      <dgm:spPr/>
    </dgm:pt>
    <dgm:pt modelId="{0F0436D2-D4A5-4B83-9E40-D8BCA115D377}" type="pres">
      <dgm:prSet presAssocID="{37EA26DE-918A-4B68-954F-6FF8A27089E6}" presName="text_5" presStyleLbl="node1" presStyleIdx="4" presStyleCnt="6">
        <dgm:presLayoutVars>
          <dgm:bulletEnabled val="1"/>
        </dgm:presLayoutVars>
      </dgm:prSet>
      <dgm:spPr/>
    </dgm:pt>
    <dgm:pt modelId="{D78F5945-A7CE-431D-A359-1DA877492D67}" type="pres">
      <dgm:prSet presAssocID="{37EA26DE-918A-4B68-954F-6FF8A27089E6}" presName="accent_5" presStyleCnt="0"/>
      <dgm:spPr/>
    </dgm:pt>
    <dgm:pt modelId="{03EFEEBA-A1E9-4E1C-928A-8ECED0F25BC6}" type="pres">
      <dgm:prSet presAssocID="{37EA26DE-918A-4B68-954F-6FF8A27089E6}" presName="accentRepeatNode" presStyleLbl="solidFgAcc1" presStyleIdx="4" presStyleCnt="6"/>
      <dgm:spPr/>
    </dgm:pt>
    <dgm:pt modelId="{E751C9CF-0102-46CE-A0F0-771130693431}" type="pres">
      <dgm:prSet presAssocID="{E4B8BEDE-85AC-44F3-ACB4-1147C4CD2C18}" presName="text_6" presStyleLbl="node1" presStyleIdx="5" presStyleCnt="6">
        <dgm:presLayoutVars>
          <dgm:bulletEnabled val="1"/>
        </dgm:presLayoutVars>
      </dgm:prSet>
      <dgm:spPr/>
    </dgm:pt>
    <dgm:pt modelId="{EED69AA6-2B2F-4197-B4BC-A7A684579B83}" type="pres">
      <dgm:prSet presAssocID="{E4B8BEDE-85AC-44F3-ACB4-1147C4CD2C18}" presName="accent_6" presStyleCnt="0"/>
      <dgm:spPr/>
    </dgm:pt>
    <dgm:pt modelId="{7BD79145-6949-464C-B85F-B37412190D77}" type="pres">
      <dgm:prSet presAssocID="{E4B8BEDE-85AC-44F3-ACB4-1147C4CD2C18}" presName="accentRepeatNode" presStyleLbl="solidFgAcc1" presStyleIdx="5" presStyleCnt="6"/>
      <dgm:spPr/>
    </dgm:pt>
  </dgm:ptLst>
  <dgm:cxnLst>
    <dgm:cxn modelId="{EA85B807-6784-7747-A5E3-D1703367C7EE}" type="presOf" srcId="{5DFA3191-78D1-4046-9748-650FE5224AB9}" destId="{00622BE4-B6C5-074C-ACCF-1817268B1E71}" srcOrd="0" destOrd="0" presId="urn:microsoft.com/office/officeart/2008/layout/VerticalCurvedList"/>
    <dgm:cxn modelId="{26089B0A-8B2F-9049-A107-2DDAFD0C95E2}" type="presOf" srcId="{5E5279E6-93C9-4C4D-A682-2C631B7292CD}" destId="{D689E47E-CC25-EF4D-95B4-0A66CE76773E}" srcOrd="0" destOrd="0" presId="urn:microsoft.com/office/officeart/2008/layout/VerticalCurvedList"/>
    <dgm:cxn modelId="{49FABD0B-F77E-E948-A627-52677DB69FCF}" srcId="{D84D7FC5-8C74-8145-86C6-2C9CCE1697B8}" destId="{5DFA3191-78D1-4046-9748-650FE5224AB9}" srcOrd="1" destOrd="0" parTransId="{B66AB658-4668-8746-B0E9-4E70E1FDE258}" sibTransId="{E7A3A696-CA10-6B4C-99A3-8AAEC7E572D7}"/>
    <dgm:cxn modelId="{E8055B1F-9B77-4894-A311-B60A39C9D941}" srcId="{D84D7FC5-8C74-8145-86C6-2C9CCE1697B8}" destId="{37EA26DE-918A-4B68-954F-6FF8A27089E6}" srcOrd="4" destOrd="0" parTransId="{FAF11F44-7076-4A76-B20C-3892C88DBBA6}" sibTransId="{38B35CAE-D394-46E9-8D49-529FD601584B}"/>
    <dgm:cxn modelId="{7EA8E02B-BCC5-454D-A83A-51E6DE0995DE}" type="presOf" srcId="{E4B8BEDE-85AC-44F3-ACB4-1147C4CD2C18}" destId="{E751C9CF-0102-46CE-A0F0-771130693431}" srcOrd="0" destOrd="0" presId="urn:microsoft.com/office/officeart/2008/layout/VerticalCurvedList"/>
    <dgm:cxn modelId="{FB8CF23C-BC67-ED42-892D-95DA916C8A1B}" type="presOf" srcId="{004744F0-3B6F-454A-A3BF-34866D0D1F61}" destId="{F5562E53-45F3-EC4D-8FBC-6BFFF2964224}" srcOrd="0" destOrd="0" presId="urn:microsoft.com/office/officeart/2008/layout/VerticalCurvedList"/>
    <dgm:cxn modelId="{92943860-03B9-474E-968D-268D2217E8BB}" type="presOf" srcId="{8C93FFE3-7154-DA45-824E-7DB6CE0795D5}" destId="{F8A01783-A081-AE42-BABD-E051E630F53D}" srcOrd="0" destOrd="0" presId="urn:microsoft.com/office/officeart/2008/layout/VerticalCurvedList"/>
    <dgm:cxn modelId="{6BE0C441-2D7E-8C49-805D-7B5A7607A464}" srcId="{D84D7FC5-8C74-8145-86C6-2C9CCE1697B8}" destId="{004744F0-3B6F-454A-A3BF-34866D0D1F61}" srcOrd="2" destOrd="0" parTransId="{DEC6BCCB-8911-6D47-9037-FAEF5B54D059}" sibTransId="{8A69106D-BB51-7B49-8EDB-AE592BD163C0}"/>
    <dgm:cxn modelId="{FCBBAF43-8D9F-944A-993F-BFBE4B3F818B}" type="presOf" srcId="{D84D7FC5-8C74-8145-86C6-2C9CCE1697B8}" destId="{CC2CD4B1-9D5D-9C4E-8682-015FDFABC8BC}" srcOrd="0" destOrd="0" presId="urn:microsoft.com/office/officeart/2008/layout/VerticalCurvedList"/>
    <dgm:cxn modelId="{17DCBC88-62C4-054A-A843-42F773924E9F}" srcId="{D84D7FC5-8C74-8145-86C6-2C9CCE1697B8}" destId="{8C93FFE3-7154-DA45-824E-7DB6CE0795D5}" srcOrd="3" destOrd="0" parTransId="{FB92B4EE-DA35-7748-A244-36C16D73517B}" sibTransId="{C0D2CA82-43FF-E144-A290-126659055280}"/>
    <dgm:cxn modelId="{F80D5DAD-6D36-4348-B2E0-F9EB31D2BC9E}" type="presOf" srcId="{C6673503-BB9F-2F45-8AB1-1856E68EBF94}" destId="{28DF85CC-AE60-7C4B-AF81-07E0941688A1}" srcOrd="0" destOrd="0" presId="urn:microsoft.com/office/officeart/2008/layout/VerticalCurvedList"/>
    <dgm:cxn modelId="{F3F8D3B4-A762-8C43-9191-797DB9F2D6E4}" srcId="{D84D7FC5-8C74-8145-86C6-2C9CCE1697B8}" destId="{C6673503-BB9F-2F45-8AB1-1856E68EBF94}" srcOrd="0" destOrd="0" parTransId="{1394B4CD-CEC9-9A41-94BF-E518A9B0A6C3}" sibTransId="{5E5279E6-93C9-4C4D-A682-2C631B7292CD}"/>
    <dgm:cxn modelId="{BAD339D7-C3D8-45E9-A9B3-CDCF11207322}" srcId="{D84D7FC5-8C74-8145-86C6-2C9CCE1697B8}" destId="{E4B8BEDE-85AC-44F3-ACB4-1147C4CD2C18}" srcOrd="5" destOrd="0" parTransId="{540F6BFA-6074-4E67-AA73-B6D1C2D9F475}" sibTransId="{9C7D14F7-4EB4-4205-955E-509B7BC18568}"/>
    <dgm:cxn modelId="{E38065F6-313C-450D-9EA9-3E3C98FF42BC}" type="presOf" srcId="{37EA26DE-918A-4B68-954F-6FF8A27089E6}" destId="{0F0436D2-D4A5-4B83-9E40-D8BCA115D377}" srcOrd="0" destOrd="0" presId="urn:microsoft.com/office/officeart/2008/layout/VerticalCurvedList"/>
    <dgm:cxn modelId="{2AEC5501-81FC-3848-9982-8BFFFB99ECBE}" type="presParOf" srcId="{CC2CD4B1-9D5D-9C4E-8682-015FDFABC8BC}" destId="{DCF6F67A-25A9-474F-9706-D2E6019A77C6}" srcOrd="0" destOrd="0" presId="urn:microsoft.com/office/officeart/2008/layout/VerticalCurvedList"/>
    <dgm:cxn modelId="{8C5EA833-FF67-DE4B-A7A5-AEA69B0CBFCB}" type="presParOf" srcId="{DCF6F67A-25A9-474F-9706-D2E6019A77C6}" destId="{46882566-5237-434E-8C75-F00FB91AC024}" srcOrd="0" destOrd="0" presId="urn:microsoft.com/office/officeart/2008/layout/VerticalCurvedList"/>
    <dgm:cxn modelId="{7A74F354-BC57-8242-B69C-A3F2773DEC0F}" type="presParOf" srcId="{46882566-5237-434E-8C75-F00FB91AC024}" destId="{6BD405B9-F1B1-3641-9B0D-22C166DE9942}" srcOrd="0" destOrd="0" presId="urn:microsoft.com/office/officeart/2008/layout/VerticalCurvedList"/>
    <dgm:cxn modelId="{3184B6A8-C077-4345-BB98-026A06082C0F}" type="presParOf" srcId="{46882566-5237-434E-8C75-F00FB91AC024}" destId="{D689E47E-CC25-EF4D-95B4-0A66CE76773E}" srcOrd="1" destOrd="0" presId="urn:microsoft.com/office/officeart/2008/layout/VerticalCurvedList"/>
    <dgm:cxn modelId="{F358DCBD-0F4F-674F-A15B-E14F8D25CDF8}" type="presParOf" srcId="{46882566-5237-434E-8C75-F00FB91AC024}" destId="{8D5B3434-332F-5045-B0DE-6A4252B26198}" srcOrd="2" destOrd="0" presId="urn:microsoft.com/office/officeart/2008/layout/VerticalCurvedList"/>
    <dgm:cxn modelId="{349087CE-01C5-5148-B81E-5C1F69AB78BB}" type="presParOf" srcId="{46882566-5237-434E-8C75-F00FB91AC024}" destId="{8AC7E196-CEBC-5E4E-89C4-D3F77E5FBC52}" srcOrd="3" destOrd="0" presId="urn:microsoft.com/office/officeart/2008/layout/VerticalCurvedList"/>
    <dgm:cxn modelId="{105963F7-0BDA-604F-AC78-B413DDA9204F}" type="presParOf" srcId="{DCF6F67A-25A9-474F-9706-D2E6019A77C6}" destId="{28DF85CC-AE60-7C4B-AF81-07E0941688A1}" srcOrd="1" destOrd="0" presId="urn:microsoft.com/office/officeart/2008/layout/VerticalCurvedList"/>
    <dgm:cxn modelId="{C3D68D46-648C-274D-9505-80870D7DABDB}" type="presParOf" srcId="{DCF6F67A-25A9-474F-9706-D2E6019A77C6}" destId="{0A553EEE-E268-D444-939B-49168251B1BF}" srcOrd="2" destOrd="0" presId="urn:microsoft.com/office/officeart/2008/layout/VerticalCurvedList"/>
    <dgm:cxn modelId="{C1B7957D-4783-BB4D-B553-37EEB15CBD7D}" type="presParOf" srcId="{0A553EEE-E268-D444-939B-49168251B1BF}" destId="{AFACB21C-6F13-7C45-ADDD-3B5383764857}" srcOrd="0" destOrd="0" presId="urn:microsoft.com/office/officeart/2008/layout/VerticalCurvedList"/>
    <dgm:cxn modelId="{938C31CC-07C8-4143-B7DB-A16336F44AA8}" type="presParOf" srcId="{DCF6F67A-25A9-474F-9706-D2E6019A77C6}" destId="{00622BE4-B6C5-074C-ACCF-1817268B1E71}" srcOrd="3" destOrd="0" presId="urn:microsoft.com/office/officeart/2008/layout/VerticalCurvedList"/>
    <dgm:cxn modelId="{0A49E14C-5C4A-7142-A468-C29C2ABF19BB}" type="presParOf" srcId="{DCF6F67A-25A9-474F-9706-D2E6019A77C6}" destId="{C3B41A20-E8E1-1D46-9B76-5EC557DD222D}" srcOrd="4" destOrd="0" presId="urn:microsoft.com/office/officeart/2008/layout/VerticalCurvedList"/>
    <dgm:cxn modelId="{206E5C47-BFCD-3C47-8D4C-278C3CB64C99}" type="presParOf" srcId="{C3B41A20-E8E1-1D46-9B76-5EC557DD222D}" destId="{50E934CD-9F24-3C49-879F-BF39C48D4546}" srcOrd="0" destOrd="0" presId="urn:microsoft.com/office/officeart/2008/layout/VerticalCurvedList"/>
    <dgm:cxn modelId="{B2C0A359-E9C2-1E48-A30F-60E48D32B141}" type="presParOf" srcId="{DCF6F67A-25A9-474F-9706-D2E6019A77C6}" destId="{F5562E53-45F3-EC4D-8FBC-6BFFF2964224}" srcOrd="5" destOrd="0" presId="urn:microsoft.com/office/officeart/2008/layout/VerticalCurvedList"/>
    <dgm:cxn modelId="{A8F406D3-4863-7449-AE7B-5E92CDC207E3}" type="presParOf" srcId="{DCF6F67A-25A9-474F-9706-D2E6019A77C6}" destId="{4B106075-33F9-C249-B7E4-9C23E2FE337E}" srcOrd="6" destOrd="0" presId="urn:microsoft.com/office/officeart/2008/layout/VerticalCurvedList"/>
    <dgm:cxn modelId="{C0312C4C-2E4B-434C-9556-76416A9A277F}" type="presParOf" srcId="{4B106075-33F9-C249-B7E4-9C23E2FE337E}" destId="{BE6944C2-E6EC-F149-8F76-EACC68217E52}" srcOrd="0" destOrd="0" presId="urn:microsoft.com/office/officeart/2008/layout/VerticalCurvedList"/>
    <dgm:cxn modelId="{9BDA4931-0055-8341-B3BB-60ACD78FB39D}" type="presParOf" srcId="{DCF6F67A-25A9-474F-9706-D2E6019A77C6}" destId="{F8A01783-A081-AE42-BABD-E051E630F53D}" srcOrd="7" destOrd="0" presId="urn:microsoft.com/office/officeart/2008/layout/VerticalCurvedList"/>
    <dgm:cxn modelId="{8D32A1EA-7DE9-A846-82AC-AA2409575B58}" type="presParOf" srcId="{DCF6F67A-25A9-474F-9706-D2E6019A77C6}" destId="{C8A40C59-8F1F-D04D-9773-9731562F67FE}" srcOrd="8" destOrd="0" presId="urn:microsoft.com/office/officeart/2008/layout/VerticalCurvedList"/>
    <dgm:cxn modelId="{3A41F1A5-7E9E-E14D-90C5-46EDE9123AC0}" type="presParOf" srcId="{C8A40C59-8F1F-D04D-9773-9731562F67FE}" destId="{97223050-20A3-B64D-813D-75F5B15999A8}" srcOrd="0" destOrd="0" presId="urn:microsoft.com/office/officeart/2008/layout/VerticalCurvedList"/>
    <dgm:cxn modelId="{F1CD4C12-1842-4F24-9B6E-794F3F2641F6}" type="presParOf" srcId="{DCF6F67A-25A9-474F-9706-D2E6019A77C6}" destId="{0F0436D2-D4A5-4B83-9E40-D8BCA115D377}" srcOrd="9" destOrd="0" presId="urn:microsoft.com/office/officeart/2008/layout/VerticalCurvedList"/>
    <dgm:cxn modelId="{2A9355D8-E84C-4036-8FE0-84A6CA8777F8}" type="presParOf" srcId="{DCF6F67A-25A9-474F-9706-D2E6019A77C6}" destId="{D78F5945-A7CE-431D-A359-1DA877492D67}" srcOrd="10" destOrd="0" presId="urn:microsoft.com/office/officeart/2008/layout/VerticalCurvedList"/>
    <dgm:cxn modelId="{A76AD78B-C962-4313-BAD7-8563B762C9C9}" type="presParOf" srcId="{D78F5945-A7CE-431D-A359-1DA877492D67}" destId="{03EFEEBA-A1E9-4E1C-928A-8ECED0F25BC6}" srcOrd="0" destOrd="0" presId="urn:microsoft.com/office/officeart/2008/layout/VerticalCurvedList"/>
    <dgm:cxn modelId="{5E53DE4A-FED0-415F-8224-FC78C8859FE9}" type="presParOf" srcId="{DCF6F67A-25A9-474F-9706-D2E6019A77C6}" destId="{E751C9CF-0102-46CE-A0F0-771130693431}" srcOrd="11" destOrd="0" presId="urn:microsoft.com/office/officeart/2008/layout/VerticalCurvedList"/>
    <dgm:cxn modelId="{96F5E1E0-F747-4796-8728-E638BAC000C0}" type="presParOf" srcId="{DCF6F67A-25A9-474F-9706-D2E6019A77C6}" destId="{EED69AA6-2B2F-4197-B4BC-A7A684579B83}" srcOrd="12" destOrd="0" presId="urn:microsoft.com/office/officeart/2008/layout/VerticalCurvedList"/>
    <dgm:cxn modelId="{9FEBA5AE-FC70-401D-9047-C6F346E4DE61}" type="presParOf" srcId="{EED69AA6-2B2F-4197-B4BC-A7A684579B83}" destId="{7BD79145-6949-464C-B85F-B37412190D7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1850BE-D428-B048-BF35-FC1C5B3D14AB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F2A225C-117D-B843-81FB-FE68E53CDDDF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學生背景</a:t>
          </a:r>
        </a:p>
      </dgm:t>
    </dgm:pt>
    <dgm:pt modelId="{C8A8E144-9834-C045-A078-3981F739187E}" type="parTrans" cxnId="{87C6C7E7-57DD-584C-8E9C-7FD41804526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1742BF83-201F-2348-A93D-977A2AE59BC1}" type="sibTrans" cxnId="{87C6C7E7-57DD-584C-8E9C-7FD41804526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0AA589EA-31A8-984D-8D18-7ED080D8AAE3}">
      <dgm:prSet phldrT="[文字]" custT="1"/>
      <dgm:spPr/>
      <dgm:t>
        <a:bodyPr/>
        <a:lstStyle/>
        <a:p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學生多數英語能力為</a:t>
          </a:r>
          <a:r>
            <a:rPr lang="en-US" alt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CEFR A2+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至</a:t>
          </a:r>
          <a:r>
            <a:rPr lang="en-US" alt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B1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（</a:t>
          </a:r>
          <a:r>
            <a:rPr lang="zh-TW" altLang="en-US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初中階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</a:p>
      </dgm:t>
    </dgm:pt>
    <dgm:pt modelId="{B39508DD-C8E2-F148-8B8C-DD6DD472B716}" type="parTrans" cxnId="{BB936F86-9109-F340-B1FB-888222FE3EB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184A009-BE27-BB4E-81B6-3F589A66C318}" type="sibTrans" cxnId="{BB936F86-9109-F340-B1FB-888222FE3EB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D08BC202-6871-8343-9C0C-9054A6B13AFB}">
      <dgm:prSet phldrT="[文字]" custT="1"/>
      <dgm:spPr/>
      <dgm:t>
        <a:bodyPr/>
        <a:lstStyle/>
        <a:p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英語簡報撰寫與口語表達困難，缺乏信心完成任務</a:t>
          </a:r>
        </a:p>
      </dgm:t>
    </dgm:pt>
    <dgm:pt modelId="{03E317CB-744B-F846-9763-00D5559D108A}" type="parTrans" cxnId="{AE63AD15-4E01-C744-92E9-844655EAE5B6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842E8896-5FC1-074F-9E18-0CF55F904259}" type="sibTrans" cxnId="{AE63AD15-4E01-C744-92E9-844655EAE5B6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6297ED0F-84AF-FA46-86DB-41D989DB16E2}" type="pres">
      <dgm:prSet presAssocID="{B91850BE-D428-B048-BF35-FC1C5B3D14AB}" presName="Name0" presStyleCnt="0">
        <dgm:presLayoutVars>
          <dgm:dir/>
          <dgm:animLvl val="lvl"/>
          <dgm:resizeHandles val="exact"/>
        </dgm:presLayoutVars>
      </dgm:prSet>
      <dgm:spPr/>
    </dgm:pt>
    <dgm:pt modelId="{2C37E059-BDD9-A84D-8E77-920BB5283F8F}" type="pres">
      <dgm:prSet presAssocID="{1F2A225C-117D-B843-81FB-FE68E53CDDDF}" presName="linNode" presStyleCnt="0"/>
      <dgm:spPr/>
    </dgm:pt>
    <dgm:pt modelId="{8EA6D47B-8077-1143-A354-C22EEF923C18}" type="pres">
      <dgm:prSet presAssocID="{1F2A225C-117D-B843-81FB-FE68E53CDDDF}" presName="parentText" presStyleLbl="node1" presStyleIdx="0" presStyleCnt="1" custScaleX="69889">
        <dgm:presLayoutVars>
          <dgm:chMax val="1"/>
          <dgm:bulletEnabled val="1"/>
        </dgm:presLayoutVars>
      </dgm:prSet>
      <dgm:spPr/>
    </dgm:pt>
    <dgm:pt modelId="{F594507B-AE50-4D48-ACCA-1C92EF261598}" type="pres">
      <dgm:prSet presAssocID="{1F2A225C-117D-B843-81FB-FE68E53CDDDF}" presName="descendantText" presStyleLbl="alignAccFollowNode1" presStyleIdx="0" presStyleCnt="1" custScaleX="187415">
        <dgm:presLayoutVars>
          <dgm:bulletEnabled val="1"/>
        </dgm:presLayoutVars>
      </dgm:prSet>
      <dgm:spPr/>
    </dgm:pt>
  </dgm:ptLst>
  <dgm:cxnLst>
    <dgm:cxn modelId="{AE63AD15-4E01-C744-92E9-844655EAE5B6}" srcId="{1F2A225C-117D-B843-81FB-FE68E53CDDDF}" destId="{D08BC202-6871-8343-9C0C-9054A6B13AFB}" srcOrd="1" destOrd="0" parTransId="{03E317CB-744B-F846-9763-00D5559D108A}" sibTransId="{842E8896-5FC1-074F-9E18-0CF55F904259}"/>
    <dgm:cxn modelId="{5679A617-4EF1-984B-A5F5-A0B55CAD819B}" type="presOf" srcId="{D08BC202-6871-8343-9C0C-9054A6B13AFB}" destId="{F594507B-AE50-4D48-ACCA-1C92EF261598}" srcOrd="0" destOrd="1" presId="urn:microsoft.com/office/officeart/2005/8/layout/vList5"/>
    <dgm:cxn modelId="{708FDC19-5624-E24B-AA7B-D7E0649F2F00}" type="presOf" srcId="{1F2A225C-117D-B843-81FB-FE68E53CDDDF}" destId="{8EA6D47B-8077-1143-A354-C22EEF923C18}" srcOrd="0" destOrd="0" presId="urn:microsoft.com/office/officeart/2005/8/layout/vList5"/>
    <dgm:cxn modelId="{EDDA537D-DAEA-DC4A-9FC3-D49C289ED96E}" type="presOf" srcId="{B91850BE-D428-B048-BF35-FC1C5B3D14AB}" destId="{6297ED0F-84AF-FA46-86DB-41D989DB16E2}" srcOrd="0" destOrd="0" presId="urn:microsoft.com/office/officeart/2005/8/layout/vList5"/>
    <dgm:cxn modelId="{BB936F86-9109-F340-B1FB-888222FE3EB0}" srcId="{1F2A225C-117D-B843-81FB-FE68E53CDDDF}" destId="{0AA589EA-31A8-984D-8D18-7ED080D8AAE3}" srcOrd="0" destOrd="0" parTransId="{B39508DD-C8E2-F148-8B8C-DD6DD472B716}" sibTransId="{4184A009-BE27-BB4E-81B6-3F589A66C318}"/>
    <dgm:cxn modelId="{CF00A192-A2BF-D94A-A73F-3ED16A06C322}" type="presOf" srcId="{0AA589EA-31A8-984D-8D18-7ED080D8AAE3}" destId="{F594507B-AE50-4D48-ACCA-1C92EF261598}" srcOrd="0" destOrd="0" presId="urn:microsoft.com/office/officeart/2005/8/layout/vList5"/>
    <dgm:cxn modelId="{87C6C7E7-57DD-584C-8E9C-7FD418045260}" srcId="{B91850BE-D428-B048-BF35-FC1C5B3D14AB}" destId="{1F2A225C-117D-B843-81FB-FE68E53CDDDF}" srcOrd="0" destOrd="0" parTransId="{C8A8E144-9834-C045-A078-3981F739187E}" sibTransId="{1742BF83-201F-2348-A93D-977A2AE59BC1}"/>
    <dgm:cxn modelId="{06631C15-54D4-0F45-BC0D-F740CC910BA4}" type="presParOf" srcId="{6297ED0F-84AF-FA46-86DB-41D989DB16E2}" destId="{2C37E059-BDD9-A84D-8E77-920BB5283F8F}" srcOrd="0" destOrd="0" presId="urn:microsoft.com/office/officeart/2005/8/layout/vList5"/>
    <dgm:cxn modelId="{BDEF86C6-5261-6044-8ADD-B8524FBB7851}" type="presParOf" srcId="{2C37E059-BDD9-A84D-8E77-920BB5283F8F}" destId="{8EA6D47B-8077-1143-A354-C22EEF923C18}" srcOrd="0" destOrd="0" presId="urn:microsoft.com/office/officeart/2005/8/layout/vList5"/>
    <dgm:cxn modelId="{83E2BFCA-F840-8E48-AABA-D87A03196083}" type="presParOf" srcId="{2C37E059-BDD9-A84D-8E77-920BB5283F8F}" destId="{F594507B-AE50-4D48-ACCA-1C92EF26159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14CC3F-23C4-2B4F-BCBC-AB9B5B33D74F}" type="doc">
      <dgm:prSet loTypeId="urn:microsoft.com/office/officeart/2005/8/layout/chevron2" loCatId="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A6B2CD16-419C-6B4D-8D09-62B54242483D}">
      <dgm:prSet phldrT="[文字]" custT="1"/>
      <dgm:spPr/>
      <dgm:t>
        <a:bodyPr/>
        <a:lstStyle/>
        <a:p>
          <a:r>
            <a:rPr lang="en-US" altLang="zh-TW" sz="2400" b="1" dirty="0" err="1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b="1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協作</a:t>
          </a:r>
        </a:p>
      </dgm:t>
    </dgm:pt>
    <dgm:pt modelId="{547F29AF-6D5A-D14B-B5B9-7BB88494F14B}" type="parTrans" cxnId="{171CD509-3BE8-D744-A08E-15CB9B30CDFA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718EE67E-8FBD-8142-821A-F5A67ACAE7EA}" type="sibTrans" cxnId="{171CD509-3BE8-D744-A08E-15CB9B30CDFA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6034A26C-8DC9-DF4A-B784-9308A290AC73}">
      <dgm:prSet phldrT="[文字]" custT="1"/>
      <dgm:spPr/>
      <dgm:t>
        <a:bodyPr/>
        <a:lstStyle/>
        <a:p>
          <a:r>
            <a:rPr lang="en-US" sz="2200" b="0"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sz="2200" b="0">
              <a:latin typeface="Kaiti SC" panose="02010600040101010101" pitchFamily="2" charset="-122"/>
              <a:ea typeface="Kaiti SC" panose="02010600040101010101" pitchFamily="2" charset="-122"/>
            </a:rPr>
            <a:t>協作完成主題簡報與方案設計簡報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F8DCDEEC-83F6-5744-A6DC-7471FB997FF9}" type="parTrans" cxnId="{8CC5E985-3BC4-2B47-A7DA-5EFCE02DB98A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29D3121-9F21-8F4B-8A4C-CEB2C9ED4584}" type="sibTrans" cxnId="{8CC5E985-3BC4-2B47-A7DA-5EFCE02DB98A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97F4FF3-80B3-604D-9500-402B27023BD1}">
      <dgm:prSet phldrT="[文字]" custT="1"/>
      <dgm:spPr/>
      <dgm:t>
        <a:bodyPr/>
        <a:lstStyle/>
        <a:p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課堂時間留給學生口說練習與小組討論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D6672958-E86D-E543-9491-2F0C9270BD43}" type="parTrans" cxnId="{7DB323B4-BB52-DC46-AD41-02F969D80E48}">
      <dgm:prSet/>
      <dgm:spPr/>
      <dgm:t>
        <a:bodyPr/>
        <a:lstStyle/>
        <a:p>
          <a:endParaRPr lang="zh-TW" altLang="en-US"/>
        </a:p>
      </dgm:t>
    </dgm:pt>
    <dgm:pt modelId="{8365835E-66BA-0544-A300-5DB68470DB05}" type="sibTrans" cxnId="{7DB323B4-BB52-DC46-AD41-02F969D80E48}">
      <dgm:prSet/>
      <dgm:spPr/>
      <dgm:t>
        <a:bodyPr/>
        <a:lstStyle/>
        <a:p>
          <a:endParaRPr lang="zh-TW" altLang="en-US"/>
        </a:p>
      </dgm:t>
    </dgm:pt>
    <dgm:pt modelId="{57FEEEB6-DA02-0F4B-ABB3-4D8A0D82FF1F}" type="pres">
      <dgm:prSet presAssocID="{BC14CC3F-23C4-2B4F-BCBC-AB9B5B33D74F}" presName="linearFlow" presStyleCnt="0">
        <dgm:presLayoutVars>
          <dgm:dir/>
          <dgm:animLvl val="lvl"/>
          <dgm:resizeHandles val="exact"/>
        </dgm:presLayoutVars>
      </dgm:prSet>
      <dgm:spPr/>
    </dgm:pt>
    <dgm:pt modelId="{41EFD33A-7F3F-484C-A954-3FC3356D21D5}" type="pres">
      <dgm:prSet presAssocID="{A6B2CD16-419C-6B4D-8D09-62B54242483D}" presName="composite" presStyleCnt="0"/>
      <dgm:spPr/>
    </dgm:pt>
    <dgm:pt modelId="{9CAC7754-27D3-EA45-85E3-99E45AF4F9C1}" type="pres">
      <dgm:prSet presAssocID="{A6B2CD16-419C-6B4D-8D09-62B54242483D}" presName="parentText" presStyleLbl="alignNode1" presStyleIdx="0" presStyleCnt="1" custScaleX="123662" custScaleY="100068">
        <dgm:presLayoutVars>
          <dgm:chMax val="1"/>
          <dgm:bulletEnabled val="1"/>
        </dgm:presLayoutVars>
      </dgm:prSet>
      <dgm:spPr/>
    </dgm:pt>
    <dgm:pt modelId="{B600AB65-148B-2D4A-BBDF-86E1CE31093D}" type="pres">
      <dgm:prSet presAssocID="{A6B2CD16-419C-6B4D-8D09-62B54242483D}" presName="descendantText" presStyleLbl="alignAcc1" presStyleIdx="0" presStyleCnt="1" custLinFactNeighborX="2917" custLinFactNeighborY="26883">
        <dgm:presLayoutVars>
          <dgm:bulletEnabled val="1"/>
        </dgm:presLayoutVars>
      </dgm:prSet>
      <dgm:spPr/>
    </dgm:pt>
  </dgm:ptLst>
  <dgm:cxnLst>
    <dgm:cxn modelId="{171CD509-3BE8-D744-A08E-15CB9B30CDFA}" srcId="{BC14CC3F-23C4-2B4F-BCBC-AB9B5B33D74F}" destId="{A6B2CD16-419C-6B4D-8D09-62B54242483D}" srcOrd="0" destOrd="0" parTransId="{547F29AF-6D5A-D14B-B5B9-7BB88494F14B}" sibTransId="{718EE67E-8FBD-8142-821A-F5A67ACAE7EA}"/>
    <dgm:cxn modelId="{35A89C5E-A297-094F-80CB-4B11C840BCB1}" type="presOf" srcId="{597F4FF3-80B3-604D-9500-402B27023BD1}" destId="{B600AB65-148B-2D4A-BBDF-86E1CE31093D}" srcOrd="0" destOrd="1" presId="urn:microsoft.com/office/officeart/2005/8/layout/chevron2"/>
    <dgm:cxn modelId="{F5799060-5CD4-E546-B9EA-DFAC42F344C3}" type="presOf" srcId="{6034A26C-8DC9-DF4A-B784-9308A290AC73}" destId="{B600AB65-148B-2D4A-BBDF-86E1CE31093D}" srcOrd="0" destOrd="0" presId="urn:microsoft.com/office/officeart/2005/8/layout/chevron2"/>
    <dgm:cxn modelId="{4BA25F6A-56ED-EF45-9E3C-0869162A468A}" type="presOf" srcId="{A6B2CD16-419C-6B4D-8D09-62B54242483D}" destId="{9CAC7754-27D3-EA45-85E3-99E45AF4F9C1}" srcOrd="0" destOrd="0" presId="urn:microsoft.com/office/officeart/2005/8/layout/chevron2"/>
    <dgm:cxn modelId="{8CC5E985-3BC4-2B47-A7DA-5EFCE02DB98A}" srcId="{A6B2CD16-419C-6B4D-8D09-62B54242483D}" destId="{6034A26C-8DC9-DF4A-B784-9308A290AC73}" srcOrd="0" destOrd="0" parTransId="{F8DCDEEC-83F6-5744-A6DC-7471FB997FF9}" sibTransId="{529D3121-9F21-8F4B-8A4C-CEB2C9ED4584}"/>
    <dgm:cxn modelId="{7DB323B4-BB52-DC46-AD41-02F969D80E48}" srcId="{A6B2CD16-419C-6B4D-8D09-62B54242483D}" destId="{597F4FF3-80B3-604D-9500-402B27023BD1}" srcOrd="1" destOrd="0" parTransId="{D6672958-E86D-E543-9491-2F0C9270BD43}" sibTransId="{8365835E-66BA-0544-A300-5DB68470DB05}"/>
    <dgm:cxn modelId="{FA6ECDE7-A38A-B543-B16A-85153038B4FD}" type="presOf" srcId="{BC14CC3F-23C4-2B4F-BCBC-AB9B5B33D74F}" destId="{57FEEEB6-DA02-0F4B-ABB3-4D8A0D82FF1F}" srcOrd="0" destOrd="0" presId="urn:microsoft.com/office/officeart/2005/8/layout/chevron2"/>
    <dgm:cxn modelId="{94562CC2-C9E9-634A-B77E-F35968B4374C}" type="presParOf" srcId="{57FEEEB6-DA02-0F4B-ABB3-4D8A0D82FF1F}" destId="{41EFD33A-7F3F-484C-A954-3FC3356D21D5}" srcOrd="0" destOrd="0" presId="urn:microsoft.com/office/officeart/2005/8/layout/chevron2"/>
    <dgm:cxn modelId="{E1143A31-5AC0-C84B-B221-0CCC92D0008C}" type="presParOf" srcId="{41EFD33A-7F3F-484C-A954-3FC3356D21D5}" destId="{9CAC7754-27D3-EA45-85E3-99E45AF4F9C1}" srcOrd="0" destOrd="0" presId="urn:microsoft.com/office/officeart/2005/8/layout/chevron2"/>
    <dgm:cxn modelId="{AEE04586-A20E-3A44-8DA3-B4B984BD3F3F}" type="presParOf" srcId="{41EFD33A-7F3F-484C-A954-3FC3356D21D5}" destId="{B600AB65-148B-2D4A-BBDF-86E1CE31093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1850BE-D428-B048-BF35-FC1C5B3D14AB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F2A225C-117D-B843-81FB-FE68E53CDDDF}">
      <dgm:prSet phldrT="[文字]" custT="1"/>
      <dgm:spPr/>
      <dgm:t>
        <a:bodyPr/>
        <a:lstStyle/>
        <a:p>
          <a:r>
            <a:rPr lang="en-US" altLang="zh-TW" sz="2400" b="1" dirty="0" err="1"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應用挑戰</a:t>
          </a:r>
        </a:p>
      </dgm:t>
    </dgm:pt>
    <dgm:pt modelId="{C8A8E144-9834-C045-A078-3981F739187E}" type="parTrans" cxnId="{87C6C7E7-57DD-584C-8E9C-7FD41804526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1742BF83-201F-2348-A93D-977A2AE59BC1}" type="sibTrans" cxnId="{87C6C7E7-57DD-584C-8E9C-7FD41804526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0AA589EA-31A8-984D-8D18-7ED080D8AAE3}">
      <dgm:prSet phldrT="[文字]" custT="1"/>
      <dgm:spPr/>
      <dgm:t>
        <a:bodyPr/>
        <a:lstStyle/>
        <a:p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學生多用其</a:t>
          </a:r>
          <a:r>
            <a:rPr lang="zh-TW" altLang="en-US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翻譯、一問一答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，未有效利用其資訊整合能力</a:t>
          </a:r>
        </a:p>
      </dgm:t>
    </dgm:pt>
    <dgm:pt modelId="{B39508DD-C8E2-F148-8B8C-DD6DD472B716}" type="parTrans" cxnId="{BB936F86-9109-F340-B1FB-888222FE3EB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184A009-BE27-BB4E-81B6-3F589A66C318}" type="sibTrans" cxnId="{BB936F86-9109-F340-B1FB-888222FE3EB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1E14E546-8F73-8F41-9FF8-C5E47BEAD19E}">
      <dgm:prSet phldrT="[文字]" custT="1"/>
      <dgm:spPr/>
      <dgm:t>
        <a:bodyPr/>
        <a:lstStyle/>
        <a:p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不了解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與其協同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簡報專題與方案設計需要多步驟資訊整合的任務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  <a:cs typeface="Calibri" panose="020F0502020204030204" pitchFamily="34" charset="0"/>
          </a:endParaRPr>
        </a:p>
      </dgm:t>
    </dgm:pt>
    <dgm:pt modelId="{EEE0E0DE-5416-A441-BD94-51B64081650E}" type="parTrans" cxnId="{BD62DF65-371B-6642-B534-E6EF6401A658}">
      <dgm:prSet/>
      <dgm:spPr/>
      <dgm:t>
        <a:bodyPr/>
        <a:lstStyle/>
        <a:p>
          <a:endParaRPr lang="zh-TW" altLang="en-US"/>
        </a:p>
      </dgm:t>
    </dgm:pt>
    <dgm:pt modelId="{954A8E13-D429-B04F-822D-4672ADF0DDF8}" type="sibTrans" cxnId="{BD62DF65-371B-6642-B534-E6EF6401A658}">
      <dgm:prSet/>
      <dgm:spPr/>
      <dgm:t>
        <a:bodyPr/>
        <a:lstStyle/>
        <a:p>
          <a:endParaRPr lang="zh-TW" altLang="en-US"/>
        </a:p>
      </dgm:t>
    </dgm:pt>
    <dgm:pt modelId="{3E668B04-AFB6-9A4E-8F73-C23D3B75B171}">
      <dgm:prSet phldrT="[文字]" custT="1"/>
      <dgm:spPr/>
      <dgm:t>
        <a:bodyPr/>
        <a:lstStyle/>
        <a:p>
          <a:r>
            <a:rPr lang="zh-TW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抄襲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生成內容之風險</a:t>
          </a:r>
        </a:p>
      </dgm:t>
    </dgm:pt>
    <dgm:pt modelId="{52559DF8-074E-D148-B8F6-C7A567F1AAF9}" type="parTrans" cxnId="{157F262A-DF31-8B40-90EF-C496AE3C1355}">
      <dgm:prSet/>
      <dgm:spPr/>
      <dgm:t>
        <a:bodyPr/>
        <a:lstStyle/>
        <a:p>
          <a:endParaRPr lang="zh-TW" altLang="en-US"/>
        </a:p>
      </dgm:t>
    </dgm:pt>
    <dgm:pt modelId="{6CE2C14E-A13D-B843-A75A-D41EBAA4434C}" type="sibTrans" cxnId="{157F262A-DF31-8B40-90EF-C496AE3C1355}">
      <dgm:prSet/>
      <dgm:spPr/>
      <dgm:t>
        <a:bodyPr/>
        <a:lstStyle/>
        <a:p>
          <a:endParaRPr lang="zh-TW" altLang="en-US"/>
        </a:p>
      </dgm:t>
    </dgm:pt>
    <dgm:pt modelId="{6297ED0F-84AF-FA46-86DB-41D989DB16E2}" type="pres">
      <dgm:prSet presAssocID="{B91850BE-D428-B048-BF35-FC1C5B3D14AB}" presName="Name0" presStyleCnt="0">
        <dgm:presLayoutVars>
          <dgm:dir/>
          <dgm:animLvl val="lvl"/>
          <dgm:resizeHandles val="exact"/>
        </dgm:presLayoutVars>
      </dgm:prSet>
      <dgm:spPr/>
    </dgm:pt>
    <dgm:pt modelId="{2C37E059-BDD9-A84D-8E77-920BB5283F8F}" type="pres">
      <dgm:prSet presAssocID="{1F2A225C-117D-B843-81FB-FE68E53CDDDF}" presName="linNode" presStyleCnt="0"/>
      <dgm:spPr/>
    </dgm:pt>
    <dgm:pt modelId="{8EA6D47B-8077-1143-A354-C22EEF923C18}" type="pres">
      <dgm:prSet presAssocID="{1F2A225C-117D-B843-81FB-FE68E53CDDDF}" presName="parentText" presStyleLbl="node1" presStyleIdx="0" presStyleCnt="1" custScaleX="70636">
        <dgm:presLayoutVars>
          <dgm:chMax val="1"/>
          <dgm:bulletEnabled val="1"/>
        </dgm:presLayoutVars>
      </dgm:prSet>
      <dgm:spPr/>
    </dgm:pt>
    <dgm:pt modelId="{F594507B-AE50-4D48-ACCA-1C92EF261598}" type="pres">
      <dgm:prSet presAssocID="{1F2A225C-117D-B843-81FB-FE68E53CDDDF}" presName="descendantText" presStyleLbl="alignAccFollowNode1" presStyleIdx="0" presStyleCnt="1" custScaleX="187415" custLinFactNeighborX="-899">
        <dgm:presLayoutVars>
          <dgm:bulletEnabled val="1"/>
        </dgm:presLayoutVars>
      </dgm:prSet>
      <dgm:spPr/>
    </dgm:pt>
  </dgm:ptLst>
  <dgm:cxnLst>
    <dgm:cxn modelId="{708FDC19-5624-E24B-AA7B-D7E0649F2F00}" type="presOf" srcId="{1F2A225C-117D-B843-81FB-FE68E53CDDDF}" destId="{8EA6D47B-8077-1143-A354-C22EEF923C18}" srcOrd="0" destOrd="0" presId="urn:microsoft.com/office/officeart/2005/8/layout/vList5"/>
    <dgm:cxn modelId="{157F262A-DF31-8B40-90EF-C496AE3C1355}" srcId="{1F2A225C-117D-B843-81FB-FE68E53CDDDF}" destId="{3E668B04-AFB6-9A4E-8F73-C23D3B75B171}" srcOrd="2" destOrd="0" parTransId="{52559DF8-074E-D148-B8F6-C7A567F1AAF9}" sibTransId="{6CE2C14E-A13D-B843-A75A-D41EBAA4434C}"/>
    <dgm:cxn modelId="{BD62DF65-371B-6642-B534-E6EF6401A658}" srcId="{1F2A225C-117D-B843-81FB-FE68E53CDDDF}" destId="{1E14E546-8F73-8F41-9FF8-C5E47BEAD19E}" srcOrd="1" destOrd="0" parTransId="{EEE0E0DE-5416-A441-BD94-51B64081650E}" sibTransId="{954A8E13-D429-B04F-822D-4672ADF0DDF8}"/>
    <dgm:cxn modelId="{EDDA537D-DAEA-DC4A-9FC3-D49C289ED96E}" type="presOf" srcId="{B91850BE-D428-B048-BF35-FC1C5B3D14AB}" destId="{6297ED0F-84AF-FA46-86DB-41D989DB16E2}" srcOrd="0" destOrd="0" presId="urn:microsoft.com/office/officeart/2005/8/layout/vList5"/>
    <dgm:cxn modelId="{BB936F86-9109-F340-B1FB-888222FE3EB0}" srcId="{1F2A225C-117D-B843-81FB-FE68E53CDDDF}" destId="{0AA589EA-31A8-984D-8D18-7ED080D8AAE3}" srcOrd="0" destOrd="0" parTransId="{B39508DD-C8E2-F148-8B8C-DD6DD472B716}" sibTransId="{4184A009-BE27-BB4E-81B6-3F589A66C318}"/>
    <dgm:cxn modelId="{CF00A192-A2BF-D94A-A73F-3ED16A06C322}" type="presOf" srcId="{0AA589EA-31A8-984D-8D18-7ED080D8AAE3}" destId="{F594507B-AE50-4D48-ACCA-1C92EF261598}" srcOrd="0" destOrd="0" presId="urn:microsoft.com/office/officeart/2005/8/layout/vList5"/>
    <dgm:cxn modelId="{8AFDB294-FE98-B24C-BBDC-AA0D7150CA20}" type="presOf" srcId="{3E668B04-AFB6-9A4E-8F73-C23D3B75B171}" destId="{F594507B-AE50-4D48-ACCA-1C92EF261598}" srcOrd="0" destOrd="2" presId="urn:microsoft.com/office/officeart/2005/8/layout/vList5"/>
    <dgm:cxn modelId="{3A2C3AA4-9003-944D-AC36-20D6E91694BA}" type="presOf" srcId="{1E14E546-8F73-8F41-9FF8-C5E47BEAD19E}" destId="{F594507B-AE50-4D48-ACCA-1C92EF261598}" srcOrd="0" destOrd="1" presId="urn:microsoft.com/office/officeart/2005/8/layout/vList5"/>
    <dgm:cxn modelId="{87C6C7E7-57DD-584C-8E9C-7FD418045260}" srcId="{B91850BE-D428-B048-BF35-FC1C5B3D14AB}" destId="{1F2A225C-117D-B843-81FB-FE68E53CDDDF}" srcOrd="0" destOrd="0" parTransId="{C8A8E144-9834-C045-A078-3981F739187E}" sibTransId="{1742BF83-201F-2348-A93D-977A2AE59BC1}"/>
    <dgm:cxn modelId="{06631C15-54D4-0F45-BC0D-F740CC910BA4}" type="presParOf" srcId="{6297ED0F-84AF-FA46-86DB-41D989DB16E2}" destId="{2C37E059-BDD9-A84D-8E77-920BB5283F8F}" srcOrd="0" destOrd="0" presId="urn:microsoft.com/office/officeart/2005/8/layout/vList5"/>
    <dgm:cxn modelId="{BDEF86C6-5261-6044-8ADD-B8524FBB7851}" type="presParOf" srcId="{2C37E059-BDD9-A84D-8E77-920BB5283F8F}" destId="{8EA6D47B-8077-1143-A354-C22EEF923C18}" srcOrd="0" destOrd="0" presId="urn:microsoft.com/office/officeart/2005/8/layout/vList5"/>
    <dgm:cxn modelId="{83E2BFCA-F840-8E48-AABA-D87A03196083}" type="presParOf" srcId="{2C37E059-BDD9-A84D-8E77-920BB5283F8F}" destId="{F594507B-AE50-4D48-ACCA-1C92EF26159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8F04233-7463-454F-AE75-C95A77572F5D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課程介紹</a:t>
          </a:r>
        </a:p>
      </dgm:t>
    </dgm:pt>
    <dgm:pt modelId="{8A66E141-01F8-5340-8BC2-448AFB2B1D46}" type="par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EA6453A-F965-BA4E-98BA-7E36048633C2}" type="sib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933E9BF-FE1A-8A4F-B675-229603F8863A}">
      <dgm:prSet phldrT="[文字]" custT="1"/>
      <dgm:spPr/>
      <dgm:t>
        <a:bodyPr/>
        <a:lstStyle/>
        <a:p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課程名稱：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「</a:t>
          </a:r>
          <a:r>
            <a:rPr lang="zh-TW" sz="2200" b="1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共通專業英語文：社科簡報英文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」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9567C1AD-C1E6-3843-9C74-A4F5C03B291F}" type="par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FB1F044E-F1B2-6A42-A29F-1C5BAAF86A1D}" type="sib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90B39AC8-861F-AD46-A92F-55C00DACD654}">
      <dgm:prSet phldrT="[文字]" custT="1"/>
      <dgm:spPr/>
      <dgm:t>
        <a:bodyPr/>
        <a:lstStyle/>
        <a:p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學分與時數：</a:t>
          </a:r>
          <a:r>
            <a:rPr lang="en-US" alt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2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學分，每週授課</a:t>
          </a:r>
          <a:r>
            <a:rPr lang="en-US" alt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2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小時，為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期</a:t>
          </a:r>
          <a:r>
            <a:rPr lang="en-US" alt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1</a:t>
          </a:r>
          <a:r>
            <a:rPr 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學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期</a:t>
          </a:r>
        </a:p>
      </dgm:t>
    </dgm:pt>
    <dgm:pt modelId="{43EBA4DC-CDD0-3E4D-B313-072CD883D6BC}" type="parTrans" cxnId="{A9CE4DA2-3112-A64A-B489-C83023170856}">
      <dgm:prSet/>
      <dgm:spPr/>
      <dgm:t>
        <a:bodyPr/>
        <a:lstStyle/>
        <a:p>
          <a:endParaRPr lang="zh-TW" altLang="en-US"/>
        </a:p>
      </dgm:t>
    </dgm:pt>
    <dgm:pt modelId="{F64959CA-7725-DD4A-B54A-EEBE8851C34F}" type="sibTrans" cxnId="{A9CE4DA2-3112-A64A-B489-C83023170856}">
      <dgm:prSet/>
      <dgm:spPr/>
      <dgm:t>
        <a:bodyPr/>
        <a:lstStyle/>
        <a:p>
          <a:endParaRPr lang="zh-TW" altLang="en-US"/>
        </a:p>
      </dgm:t>
    </dgm:pt>
    <dgm:pt modelId="{7B26BE8C-FADB-404E-98FB-F6A69475C173}">
      <dgm:prSet phldrT="[文字]" custT="1"/>
      <dgm:spPr/>
      <dgm:t>
        <a:bodyPr/>
        <a:lstStyle/>
        <a:p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授課對象：</a:t>
          </a:r>
          <a:r>
            <a:rPr lang="en-US" alt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112-1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學期，</a:t>
          </a:r>
          <a:r>
            <a:rPr lang="en-US" altLang="zh-TW" sz="2200" b="0" dirty="0">
              <a:latin typeface="Kaiti SC" panose="02010600040101010101" pitchFamily="2" charset="-122"/>
              <a:ea typeface="Kaiti SC" panose="02010600040101010101" pitchFamily="2" charset="-122"/>
            </a:rPr>
            <a:t>36</a:t>
          </a:r>
          <a:r>
            <a:rPr lang="zh-TW" altLang="en-US" sz="2200" b="0" dirty="0">
              <a:latin typeface="Kaiti SC" panose="02010600040101010101" pitchFamily="2" charset="-122"/>
              <a:ea typeface="Kaiti SC" panose="02010600040101010101" pitchFamily="2" charset="-122"/>
            </a:rPr>
            <a:t>名社工系大二學生</a:t>
          </a:r>
        </a:p>
      </dgm:t>
    </dgm:pt>
    <dgm:pt modelId="{3F4AD9D1-379B-A34D-AB31-46A570C25643}" type="parTrans" cxnId="{C0C55D52-436A-8847-B3B8-47FC27B4B741}">
      <dgm:prSet/>
      <dgm:spPr/>
      <dgm:t>
        <a:bodyPr/>
        <a:lstStyle/>
        <a:p>
          <a:endParaRPr lang="zh-TW" altLang="en-US"/>
        </a:p>
      </dgm:t>
    </dgm:pt>
    <dgm:pt modelId="{180BAD62-41CB-C845-8E80-18F359FC8D3E}" type="sibTrans" cxnId="{C0C55D52-436A-8847-B3B8-47FC27B4B741}">
      <dgm:prSet/>
      <dgm:spPr/>
      <dgm:t>
        <a:bodyPr/>
        <a:lstStyle/>
        <a:p>
          <a:endParaRPr lang="zh-TW" altLang="en-US"/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4D9267E3-ECAB-7B49-806F-6345B6E37817}" type="pres">
      <dgm:prSet presAssocID="{18F04233-7463-454F-AE75-C95A77572F5D}" presName="parentText" presStyleLbl="node1" presStyleIdx="0" presStyleCnt="1" custScaleY="59733" custLinFactNeighborX="-250" custLinFactNeighborY="-10252">
        <dgm:presLayoutVars>
          <dgm:chMax val="0"/>
          <dgm:bulletEnabled val="1"/>
        </dgm:presLayoutVars>
      </dgm:prSet>
      <dgm:spPr/>
    </dgm:pt>
    <dgm:pt modelId="{7996B1FA-EF32-BA4A-802C-31821F0D60DA}" type="pres">
      <dgm:prSet presAssocID="{18F04233-7463-454F-AE75-C95A77572F5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EB64212-549B-E944-9E08-B9E32AD957FC}" srcId="{6F5D7D24-222F-F548-9A01-4A21A55251BC}" destId="{18F04233-7463-454F-AE75-C95A77572F5D}" srcOrd="0" destOrd="0" parTransId="{8A66E141-01F8-5340-8BC2-448AFB2B1D46}" sibTransId="{5EA6453A-F965-BA4E-98BA-7E36048633C2}"/>
    <dgm:cxn modelId="{1D718B16-798A-8341-B0F6-FB65109D5A85}" type="presOf" srcId="{90B39AC8-861F-AD46-A92F-55C00DACD654}" destId="{7996B1FA-EF32-BA4A-802C-31821F0D60DA}" srcOrd="0" destOrd="1" presId="urn:microsoft.com/office/officeart/2005/8/layout/vList2"/>
    <dgm:cxn modelId="{C0C55D52-436A-8847-B3B8-47FC27B4B741}" srcId="{18F04233-7463-454F-AE75-C95A77572F5D}" destId="{7B26BE8C-FADB-404E-98FB-F6A69475C173}" srcOrd="2" destOrd="0" parTransId="{3F4AD9D1-379B-A34D-AB31-46A570C25643}" sibTransId="{180BAD62-41CB-C845-8E80-18F359FC8D3E}"/>
    <dgm:cxn modelId="{354ADB53-870A-354B-A939-578D11641CE0}" srcId="{18F04233-7463-454F-AE75-C95A77572F5D}" destId="{4933E9BF-FE1A-8A4F-B675-229603F8863A}" srcOrd="0" destOrd="0" parTransId="{9567C1AD-C1E6-3843-9C74-A4F5C03B291F}" sibTransId="{FB1F044E-F1B2-6A42-A29F-1C5BAAF86A1D}"/>
    <dgm:cxn modelId="{38D48694-BA21-1B45-BAA6-080B9E59A6F0}" type="presOf" srcId="{7B26BE8C-FADB-404E-98FB-F6A69475C173}" destId="{7996B1FA-EF32-BA4A-802C-31821F0D60DA}" srcOrd="0" destOrd="2" presId="urn:microsoft.com/office/officeart/2005/8/layout/vList2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A9CE4DA2-3112-A64A-B489-C83023170856}" srcId="{18F04233-7463-454F-AE75-C95A77572F5D}" destId="{90B39AC8-861F-AD46-A92F-55C00DACD654}" srcOrd="1" destOrd="0" parTransId="{43EBA4DC-CDD0-3E4D-B313-072CD883D6BC}" sibTransId="{F64959CA-7725-DD4A-B54A-EEBE8851C34F}"/>
    <dgm:cxn modelId="{21FF2FB4-08D2-1145-BE94-7162A1D11948}" type="presOf" srcId="{4933E9BF-FE1A-8A4F-B675-229603F8863A}" destId="{7996B1FA-EF32-BA4A-802C-31821F0D60DA}" srcOrd="0" destOrd="0" presId="urn:microsoft.com/office/officeart/2005/8/layout/vList2"/>
    <dgm:cxn modelId="{580E65ED-9A75-FC4E-8B88-039C81623D6D}" type="presOf" srcId="{18F04233-7463-454F-AE75-C95A77572F5D}" destId="{4D9267E3-ECAB-7B49-806F-6345B6E37817}" srcOrd="0" destOrd="0" presId="urn:microsoft.com/office/officeart/2005/8/layout/vList2"/>
    <dgm:cxn modelId="{C7964D44-CFCB-5543-BBCB-4D624031E8A5}" type="presParOf" srcId="{7772A587-CDA3-7C4F-86B8-5E995C89F2C9}" destId="{4D9267E3-ECAB-7B49-806F-6345B6E37817}" srcOrd="0" destOrd="0" presId="urn:microsoft.com/office/officeart/2005/8/layout/vList2"/>
    <dgm:cxn modelId="{3387888D-3AB7-0F4D-8DFD-0AF19EA5F92F}" type="presParOf" srcId="{7772A587-CDA3-7C4F-86B8-5E995C89F2C9}" destId="{7996B1FA-EF32-BA4A-802C-31821F0D60D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2676A0B-6427-774A-93D9-7406F0938958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授課對象</a:t>
          </a:r>
        </a:p>
      </dgm:t>
    </dgm:pt>
    <dgm:pt modelId="{186D9CD0-DF71-7B40-88F3-B1CD10E82FB2}" type="parTrans" cxnId="{72740320-2187-FB4A-9569-59F9C5324235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6BFD8E3-3CBC-134C-9820-68E06FC9878A}" type="sibTrans" cxnId="{72740320-2187-FB4A-9569-59F9C5324235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16468FF3-E2C3-4240-8318-A8138C74DD2F}">
      <dgm:prSet phldrT="[文字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英語能力：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多數英語程度在</a:t>
          </a:r>
          <a:r>
            <a:rPr 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 CEFR A2+～B1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間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（</a:t>
          </a:r>
          <a:r>
            <a:rPr lang="zh-TW" altLang="en-US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初中階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</a:p>
      </dgm:t>
    </dgm:pt>
    <dgm:pt modelId="{EA951B9B-BA6A-5A4F-9DCF-F4C9BDE8F5AB}" type="sibTrans" cxnId="{1554ED25-1275-254D-9DD5-53B5DDC414A5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B114BB49-2054-B34A-B1C5-3CE87A51729E}" type="parTrans" cxnId="{1554ED25-1275-254D-9DD5-53B5DDC414A5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D2292757-ECB8-8D40-9D79-E840B88E9F43}">
      <dgm:prSet phldrT="[文字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zh-TW" altLang="en-US" sz="220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E04F5C20-D0B8-3142-8EF3-BC12931053CF}" type="parTrans" cxnId="{E9C2F9C6-ABB9-FE47-95C7-4B59CF6989FA}">
      <dgm:prSet/>
      <dgm:spPr/>
      <dgm:t>
        <a:bodyPr/>
        <a:lstStyle/>
        <a:p>
          <a:endParaRPr lang="zh-TW" altLang="en-US"/>
        </a:p>
      </dgm:t>
    </dgm:pt>
    <dgm:pt modelId="{9FEBFAF9-7D76-CC4A-B897-F0046E7A6A98}" type="sibTrans" cxnId="{E9C2F9C6-ABB9-FE47-95C7-4B59CF6989FA}">
      <dgm:prSet/>
      <dgm:spPr/>
      <dgm:t>
        <a:bodyPr/>
        <a:lstStyle/>
        <a:p>
          <a:endParaRPr lang="zh-TW" altLang="en-US"/>
        </a:p>
      </dgm:t>
    </dgm:pt>
    <dgm:pt modelId="{A6AE849F-3F9B-1A42-81DB-87D151183C14}">
      <dgm:prSet phldrT="[文字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專業背景</a:t>
          </a:r>
        </a:p>
      </dgm:t>
    </dgm:pt>
    <dgm:pt modelId="{9811F3AD-F642-6A4F-8119-3B191C94C3A8}" type="parTrans" cxnId="{0EA5AEC3-BCCA-F042-AFFF-2D64F42A483C}">
      <dgm:prSet/>
      <dgm:spPr/>
      <dgm:t>
        <a:bodyPr/>
        <a:lstStyle/>
        <a:p>
          <a:endParaRPr lang="zh-TW" altLang="en-US"/>
        </a:p>
      </dgm:t>
    </dgm:pt>
    <dgm:pt modelId="{792198A1-4C31-F94B-8F41-133E7A95AFF2}" type="sibTrans" cxnId="{0EA5AEC3-BCCA-F042-AFFF-2D64F42A483C}">
      <dgm:prSet/>
      <dgm:spPr/>
      <dgm:t>
        <a:bodyPr/>
        <a:lstStyle/>
        <a:p>
          <a:endParaRPr lang="zh-TW" altLang="en-US"/>
        </a:p>
      </dgm:t>
    </dgm:pt>
    <dgm:pt modelId="{90D57CEF-1B59-F745-9878-99ADBFB96F40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僅修過大一「共通英語文」，以聽說讀寫練習為主</a:t>
          </a:r>
        </a:p>
      </dgm:t>
    </dgm:pt>
    <dgm:pt modelId="{8C92F1C3-A9D2-4C4A-B2FA-F2AF7F7C9B53}" type="parTrans" cxnId="{851E5171-1765-CF41-9681-6D149C118CE1}">
      <dgm:prSet/>
      <dgm:spPr/>
      <dgm:t>
        <a:bodyPr/>
        <a:lstStyle/>
        <a:p>
          <a:endParaRPr lang="zh-TW" altLang="en-US"/>
        </a:p>
      </dgm:t>
    </dgm:pt>
    <dgm:pt modelId="{2CD7FF6D-0300-FB41-A344-6F6C15F9B73B}" type="sibTrans" cxnId="{851E5171-1765-CF41-9681-6D149C118CE1}">
      <dgm:prSet/>
      <dgm:spPr/>
      <dgm:t>
        <a:bodyPr/>
        <a:lstStyle/>
        <a:p>
          <a:endParaRPr lang="zh-TW" altLang="en-US"/>
        </a:p>
      </dgm:t>
    </dgm:pt>
    <dgm:pt modelId="{90D0CECD-C8D9-4140-A0C2-AA1490DABC6C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altLang="en-US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缺乏簡報技巧與口語練習經驗</a:t>
          </a:r>
        </a:p>
      </dgm:t>
    </dgm:pt>
    <dgm:pt modelId="{305A71C0-1A58-AA41-82C3-B6200C733A34}" type="parTrans" cxnId="{EAD5E4C7-37FE-194F-85E5-1787CBB46289}">
      <dgm:prSet/>
      <dgm:spPr/>
      <dgm:t>
        <a:bodyPr/>
        <a:lstStyle/>
        <a:p>
          <a:endParaRPr lang="zh-TW" altLang="en-US"/>
        </a:p>
      </dgm:t>
    </dgm:pt>
    <dgm:pt modelId="{E5D8E435-A9F6-3248-A9AC-078B6DD7CF14}" type="sibTrans" cxnId="{EAD5E4C7-37FE-194F-85E5-1787CBB46289}">
      <dgm:prSet/>
      <dgm:spPr/>
      <dgm:t>
        <a:bodyPr/>
        <a:lstStyle/>
        <a:p>
          <a:endParaRPr lang="zh-TW" altLang="en-US"/>
        </a:p>
      </dgm:t>
    </dgm:pt>
    <dgm:pt modelId="{7ACA4AC0-163C-DD49-AA84-F7184B5F0E81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大致了解服務（如長照）的組織方式</a:t>
          </a:r>
        </a:p>
      </dgm:t>
    </dgm:pt>
    <dgm:pt modelId="{63DB5F1E-BB33-0046-901A-F131601639F0}" type="parTrans" cxnId="{B36A7950-CAF0-944D-8E2E-3D7B141E3D0E}">
      <dgm:prSet/>
      <dgm:spPr/>
      <dgm:t>
        <a:bodyPr/>
        <a:lstStyle/>
        <a:p>
          <a:endParaRPr lang="zh-TW" altLang="en-US"/>
        </a:p>
      </dgm:t>
    </dgm:pt>
    <dgm:pt modelId="{500D7CCA-1D84-8649-B9AE-3FB0BF8B4CD7}" type="sibTrans" cxnId="{B36A7950-CAF0-944D-8E2E-3D7B141E3D0E}">
      <dgm:prSet/>
      <dgm:spPr/>
      <dgm:t>
        <a:bodyPr/>
        <a:lstStyle/>
        <a:p>
          <a:endParaRPr lang="zh-TW" altLang="en-US"/>
        </a:p>
      </dgm:t>
    </dgm:pt>
    <dgm:pt modelId="{B21B603A-1335-8942-AF2B-4F0A04F232E3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未修過大三「方案設計與評估」課程，</a:t>
          </a:r>
          <a:r>
            <a:rPr lang="zh-TW" altLang="en-US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對完整方案設計流程不熟悉</a:t>
          </a:r>
        </a:p>
      </dgm:t>
    </dgm:pt>
    <dgm:pt modelId="{52A8F865-7E85-7B41-BFA8-782564E50457}" type="parTrans" cxnId="{1A1ADF60-9A32-0543-8113-B92CDF73BD6F}">
      <dgm:prSet/>
      <dgm:spPr/>
      <dgm:t>
        <a:bodyPr/>
        <a:lstStyle/>
        <a:p>
          <a:endParaRPr lang="zh-TW" altLang="en-US"/>
        </a:p>
      </dgm:t>
    </dgm:pt>
    <dgm:pt modelId="{1995B175-922D-A34A-BDD9-D15C80E9F569}" type="sibTrans" cxnId="{1A1ADF60-9A32-0543-8113-B92CDF73BD6F}">
      <dgm:prSet/>
      <dgm:spPr/>
      <dgm:t>
        <a:bodyPr/>
        <a:lstStyle/>
        <a:p>
          <a:endParaRPr lang="zh-TW" altLang="en-US"/>
        </a:p>
      </dgm:t>
    </dgm:pt>
    <dgm:pt modelId="{C8D1284A-D63A-D940-B758-A422FF92532C}">
      <dgm:prSet phldrT="[文字]" custT="1"/>
      <dgm:spPr/>
      <dgm:t>
        <a:bodyPr/>
        <a:lstStyle/>
        <a:p>
          <a:pPr>
            <a:buFont typeface="Arial" panose="020B0604020202020204" pitchFamily="34" charset="0"/>
            <a:buNone/>
          </a:pPr>
          <a:endParaRPr lang="zh-TW" altLang="en-US" sz="220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07C3270-6BF6-C243-A261-0CC9010D9157}" type="parTrans" cxnId="{FC985895-68C5-6646-89A7-DCF31EC90A5E}">
      <dgm:prSet/>
      <dgm:spPr/>
      <dgm:t>
        <a:bodyPr/>
        <a:lstStyle/>
        <a:p>
          <a:endParaRPr lang="zh-TW" altLang="en-US"/>
        </a:p>
      </dgm:t>
    </dgm:pt>
    <dgm:pt modelId="{01F721B6-6B54-7146-8654-3B93A0F71C42}" type="sibTrans" cxnId="{FC985895-68C5-6646-89A7-DCF31EC90A5E}">
      <dgm:prSet/>
      <dgm:spPr/>
      <dgm:t>
        <a:bodyPr/>
        <a:lstStyle/>
        <a:p>
          <a:endParaRPr lang="zh-TW" altLang="en-US"/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50E01779-EE3A-FE4D-9C95-67D6BEAE47EF}" type="pres">
      <dgm:prSet presAssocID="{12676A0B-6427-774A-93D9-7406F0938958}" presName="parentText" presStyleLbl="node1" presStyleIdx="0" presStyleCnt="1" custScaleY="120620" custLinFactNeighborX="-312" custLinFactNeighborY="824">
        <dgm:presLayoutVars>
          <dgm:chMax val="0"/>
          <dgm:bulletEnabled val="1"/>
        </dgm:presLayoutVars>
      </dgm:prSet>
      <dgm:spPr/>
    </dgm:pt>
    <dgm:pt modelId="{A4E1AB52-D877-204E-BD02-5298A5C6379E}" type="pres">
      <dgm:prSet presAssocID="{12676A0B-6427-774A-93D9-7406F0938958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9D63414-7F15-7446-9EAC-1B817F649B42}" type="presOf" srcId="{12676A0B-6427-774A-93D9-7406F0938958}" destId="{50E01779-EE3A-FE4D-9C95-67D6BEAE47EF}" srcOrd="0" destOrd="0" presId="urn:microsoft.com/office/officeart/2005/8/layout/vList2"/>
    <dgm:cxn modelId="{72740320-2187-FB4A-9569-59F9C5324235}" srcId="{6F5D7D24-222F-F548-9A01-4A21A55251BC}" destId="{12676A0B-6427-774A-93D9-7406F0938958}" srcOrd="0" destOrd="0" parTransId="{186D9CD0-DF71-7B40-88F3-B1CD10E82FB2}" sibTransId="{46BFD8E3-3CBC-134C-9820-68E06FC9878A}"/>
    <dgm:cxn modelId="{1554ED25-1275-254D-9DD5-53B5DDC414A5}" srcId="{12676A0B-6427-774A-93D9-7406F0938958}" destId="{16468FF3-E2C3-4240-8318-A8138C74DD2F}" srcOrd="1" destOrd="0" parTransId="{B114BB49-2054-B34A-B1C5-3CE87A51729E}" sibTransId="{EA951B9B-BA6A-5A4F-9DCF-F4C9BDE8F5AB}"/>
    <dgm:cxn modelId="{1A1ADF60-9A32-0543-8113-B92CDF73BD6F}" srcId="{12676A0B-6427-774A-93D9-7406F0938958}" destId="{B21B603A-1335-8942-AF2B-4F0A04F232E3}" srcOrd="6" destOrd="0" parTransId="{52A8F865-7E85-7B41-BFA8-782564E50457}" sibTransId="{1995B175-922D-A34A-BDD9-D15C80E9F569}"/>
    <dgm:cxn modelId="{70C76965-F789-EE4C-901C-E3B2D796FCCA}" type="presOf" srcId="{C8D1284A-D63A-D940-B758-A422FF92532C}" destId="{A4E1AB52-D877-204E-BD02-5298A5C6379E}" srcOrd="0" destOrd="0" presId="urn:microsoft.com/office/officeart/2005/8/layout/vList2"/>
    <dgm:cxn modelId="{B36A7950-CAF0-944D-8E2E-3D7B141E3D0E}" srcId="{12676A0B-6427-774A-93D9-7406F0938958}" destId="{7ACA4AC0-163C-DD49-AA84-F7184B5F0E81}" srcOrd="5" destOrd="0" parTransId="{63DB5F1E-BB33-0046-901A-F131601639F0}" sibTransId="{500D7CCA-1D84-8649-B9AE-3FB0BF8B4CD7}"/>
    <dgm:cxn modelId="{851E5171-1765-CF41-9681-6D149C118CE1}" srcId="{12676A0B-6427-774A-93D9-7406F0938958}" destId="{90D57CEF-1B59-F745-9878-99ADBFB96F40}" srcOrd="2" destOrd="0" parTransId="{8C92F1C3-A9D2-4C4A-B2FA-F2AF7F7C9B53}" sibTransId="{2CD7FF6D-0300-FB41-A344-6F6C15F9B73B}"/>
    <dgm:cxn modelId="{E39E865A-ACA0-3A48-B450-9B6C809AA8EC}" type="presOf" srcId="{D2292757-ECB8-8D40-9D79-E840B88E9F43}" destId="{A4E1AB52-D877-204E-BD02-5298A5C6379E}" srcOrd="0" destOrd="7" presId="urn:microsoft.com/office/officeart/2005/8/layout/vList2"/>
    <dgm:cxn modelId="{F81E7784-24ED-9D47-9058-63C29EEF62BD}" type="presOf" srcId="{A6AE849F-3F9B-1A42-81DB-87D151183C14}" destId="{A4E1AB52-D877-204E-BD02-5298A5C6379E}" srcOrd="0" destOrd="4" presId="urn:microsoft.com/office/officeart/2005/8/layout/vList2"/>
    <dgm:cxn modelId="{ED889188-9EFF-4A4A-A739-DD80F1920AA2}" type="presOf" srcId="{16468FF3-E2C3-4240-8318-A8138C74DD2F}" destId="{A4E1AB52-D877-204E-BD02-5298A5C6379E}" srcOrd="0" destOrd="1" presId="urn:microsoft.com/office/officeart/2005/8/layout/vList2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FC985895-68C5-6646-89A7-DCF31EC90A5E}" srcId="{12676A0B-6427-774A-93D9-7406F0938958}" destId="{C8D1284A-D63A-D940-B758-A422FF92532C}" srcOrd="0" destOrd="0" parTransId="{407C3270-6BF6-C243-A261-0CC9010D9157}" sibTransId="{01F721B6-6B54-7146-8654-3B93A0F71C42}"/>
    <dgm:cxn modelId="{404BD3AB-C316-5E4D-B137-6A93B676C614}" type="presOf" srcId="{7ACA4AC0-163C-DD49-AA84-F7184B5F0E81}" destId="{A4E1AB52-D877-204E-BD02-5298A5C6379E}" srcOrd="0" destOrd="5" presId="urn:microsoft.com/office/officeart/2005/8/layout/vList2"/>
    <dgm:cxn modelId="{882F15B8-DEF0-8E40-996F-D58B54193DB1}" type="presOf" srcId="{90D57CEF-1B59-F745-9878-99ADBFB96F40}" destId="{A4E1AB52-D877-204E-BD02-5298A5C6379E}" srcOrd="0" destOrd="2" presId="urn:microsoft.com/office/officeart/2005/8/layout/vList2"/>
    <dgm:cxn modelId="{0EA5AEC3-BCCA-F042-AFFF-2D64F42A483C}" srcId="{12676A0B-6427-774A-93D9-7406F0938958}" destId="{A6AE849F-3F9B-1A42-81DB-87D151183C14}" srcOrd="4" destOrd="0" parTransId="{9811F3AD-F642-6A4F-8119-3B191C94C3A8}" sibTransId="{792198A1-4C31-F94B-8F41-133E7A95AFF2}"/>
    <dgm:cxn modelId="{E9C2F9C6-ABB9-FE47-95C7-4B59CF6989FA}" srcId="{12676A0B-6427-774A-93D9-7406F0938958}" destId="{D2292757-ECB8-8D40-9D79-E840B88E9F43}" srcOrd="7" destOrd="0" parTransId="{E04F5C20-D0B8-3142-8EF3-BC12931053CF}" sibTransId="{9FEBFAF9-7D76-CC4A-B897-F0046E7A6A98}"/>
    <dgm:cxn modelId="{EAD5E4C7-37FE-194F-85E5-1787CBB46289}" srcId="{12676A0B-6427-774A-93D9-7406F0938958}" destId="{90D0CECD-C8D9-4140-A0C2-AA1490DABC6C}" srcOrd="3" destOrd="0" parTransId="{305A71C0-1A58-AA41-82C3-B6200C733A34}" sibTransId="{E5D8E435-A9F6-3248-A9AC-078B6DD7CF14}"/>
    <dgm:cxn modelId="{3835ABD3-8EE2-0D47-9F45-8B5A85A282FE}" type="presOf" srcId="{B21B603A-1335-8942-AF2B-4F0A04F232E3}" destId="{A4E1AB52-D877-204E-BD02-5298A5C6379E}" srcOrd="0" destOrd="6" presId="urn:microsoft.com/office/officeart/2005/8/layout/vList2"/>
    <dgm:cxn modelId="{1F62D8D9-C296-784D-93D1-E97125A8CE95}" type="presOf" srcId="{90D0CECD-C8D9-4140-A0C2-AA1490DABC6C}" destId="{A4E1AB52-D877-204E-BD02-5298A5C6379E}" srcOrd="0" destOrd="3" presId="urn:microsoft.com/office/officeart/2005/8/layout/vList2"/>
    <dgm:cxn modelId="{8B49FE7B-E69A-0B47-A1D0-9A8FFF9B157B}" type="presParOf" srcId="{7772A587-CDA3-7C4F-86B8-5E995C89F2C9}" destId="{50E01779-EE3A-FE4D-9C95-67D6BEAE47EF}" srcOrd="0" destOrd="0" presId="urn:microsoft.com/office/officeart/2005/8/layout/vList2"/>
    <dgm:cxn modelId="{D899F53F-1980-804B-BB50-050B8737BFE2}" type="presParOf" srcId="{7772A587-CDA3-7C4F-86B8-5E995C89F2C9}" destId="{A4E1AB52-D877-204E-BD02-5298A5C637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8F04233-7463-454F-AE75-C95A77572F5D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目標一：英語簡報能力</a:t>
          </a:r>
        </a:p>
      </dgm:t>
    </dgm:pt>
    <dgm:pt modelId="{8A66E141-01F8-5340-8BC2-448AFB2B1D46}" type="par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EA6453A-F965-BA4E-98BA-7E36048633C2}" type="sib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933E9BF-FE1A-8A4F-B675-229603F8863A}">
      <dgm:prSet phldrT="[文字]"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辨識簡報的</a:t>
          </a:r>
          <a:r>
            <a:rPr lang="zh-TW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基本結構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（如：開場、主體、結尾）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9567C1AD-C1E6-3843-9C74-A4F5C03B291F}" type="par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FB1F044E-F1B2-6A42-A29F-1C5BAAF86A1D}" type="sib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D62BCE84-6493-B34B-B310-11A6B600F006}">
      <dgm:prSet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理解有效</a:t>
          </a:r>
          <a:r>
            <a:rPr lang="zh-TW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引用資源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b="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開場與結尾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技巧的基本原則</a:t>
          </a:r>
        </a:p>
      </dgm:t>
    </dgm:pt>
    <dgm:pt modelId="{B3F4DA30-F67F-B94A-A7F1-5BEF2626D8E8}" type="parTrans" cxnId="{CB6316A2-9A2D-D241-BD0D-F6A74705ABC7}">
      <dgm:prSet/>
      <dgm:spPr/>
      <dgm:t>
        <a:bodyPr/>
        <a:lstStyle/>
        <a:p>
          <a:endParaRPr lang="zh-TW" altLang="en-US"/>
        </a:p>
      </dgm:t>
    </dgm:pt>
    <dgm:pt modelId="{83EC4CD8-035A-F643-9F59-A461BBEAB11A}" type="sibTrans" cxnId="{CB6316A2-9A2D-D241-BD0D-F6A74705ABC7}">
      <dgm:prSet/>
      <dgm:spPr/>
      <dgm:t>
        <a:bodyPr/>
        <a:lstStyle/>
        <a:p>
          <a:endParaRPr lang="zh-TW" altLang="en-US"/>
        </a:p>
      </dgm:t>
    </dgm:pt>
    <dgm:pt modelId="{F93CC8C1-122E-EA4D-AC6D-02FE404EEE34}">
      <dgm:prSet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解釋簡報重要結構及其在溝通中的功能、說明視覺輔助、肢體語言和手勢在訊息傳達中的作用</a:t>
          </a:r>
        </a:p>
      </dgm:t>
    </dgm:pt>
    <dgm:pt modelId="{468DD06A-D6FC-6149-A24A-71C880DBD17C}" type="parTrans" cxnId="{A2C236D8-4EC1-DA4D-B848-2DCB2059A1D8}">
      <dgm:prSet/>
      <dgm:spPr/>
      <dgm:t>
        <a:bodyPr/>
        <a:lstStyle/>
        <a:p>
          <a:endParaRPr lang="zh-TW" altLang="en-US"/>
        </a:p>
      </dgm:t>
    </dgm:pt>
    <dgm:pt modelId="{3688826A-AA1D-C648-93E5-0BC9FE95BEFE}" type="sibTrans" cxnId="{A2C236D8-4EC1-DA4D-B848-2DCB2059A1D8}">
      <dgm:prSet/>
      <dgm:spPr/>
      <dgm:t>
        <a:bodyPr/>
        <a:lstStyle/>
        <a:p>
          <a:endParaRPr lang="zh-TW" altLang="en-US"/>
        </a:p>
      </dgm:t>
    </dgm:pt>
    <dgm:pt modelId="{38B050A3-1F96-0945-88E5-8A4A879BA34F}">
      <dgm:prSet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運用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改述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視覺輔助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及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重點列舉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來設計清晰有條理的簡報內容。</a:t>
          </a:r>
        </a:p>
      </dgm:t>
    </dgm:pt>
    <dgm:pt modelId="{B78AF589-5186-BA48-B080-959738F04622}" type="parTrans" cxnId="{D4F6F07E-9E09-414D-B4F0-F1C3BFB8B118}">
      <dgm:prSet/>
      <dgm:spPr/>
      <dgm:t>
        <a:bodyPr/>
        <a:lstStyle/>
        <a:p>
          <a:endParaRPr lang="zh-TW" altLang="en-US"/>
        </a:p>
      </dgm:t>
    </dgm:pt>
    <dgm:pt modelId="{90082497-5409-9542-A66E-7768D4719BA4}" type="sibTrans" cxnId="{D4F6F07E-9E09-414D-B4F0-F1C3BFB8B118}">
      <dgm:prSet/>
      <dgm:spPr/>
      <dgm:t>
        <a:bodyPr/>
        <a:lstStyle/>
        <a:p>
          <a:endParaRPr lang="zh-TW" altLang="en-US"/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4D9267E3-ECAB-7B49-806F-6345B6E37817}" type="pres">
      <dgm:prSet presAssocID="{18F04233-7463-454F-AE75-C95A77572F5D}" presName="parentText" presStyleLbl="node1" presStyleIdx="0" presStyleCnt="1" custScaleY="59733" custLinFactNeighborX="0" custLinFactNeighborY="-9962">
        <dgm:presLayoutVars>
          <dgm:chMax val="0"/>
          <dgm:bulletEnabled val="1"/>
        </dgm:presLayoutVars>
      </dgm:prSet>
      <dgm:spPr/>
    </dgm:pt>
    <dgm:pt modelId="{7996B1FA-EF32-BA4A-802C-31821F0D60DA}" type="pres">
      <dgm:prSet presAssocID="{18F04233-7463-454F-AE75-C95A77572F5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EB64212-549B-E944-9E08-B9E32AD957FC}" srcId="{6F5D7D24-222F-F548-9A01-4A21A55251BC}" destId="{18F04233-7463-454F-AE75-C95A77572F5D}" srcOrd="0" destOrd="0" parTransId="{8A66E141-01F8-5340-8BC2-448AFB2B1D46}" sibTransId="{5EA6453A-F965-BA4E-98BA-7E36048633C2}"/>
    <dgm:cxn modelId="{4070F728-DB7E-A344-A05B-8029858BF2E6}" type="presOf" srcId="{D62BCE84-6493-B34B-B310-11A6B600F006}" destId="{7996B1FA-EF32-BA4A-802C-31821F0D60DA}" srcOrd="0" destOrd="1" presId="urn:microsoft.com/office/officeart/2005/8/layout/vList2"/>
    <dgm:cxn modelId="{D9B8C74E-1FFC-8642-9244-4C7018577968}" type="presOf" srcId="{F93CC8C1-122E-EA4D-AC6D-02FE404EEE34}" destId="{7996B1FA-EF32-BA4A-802C-31821F0D60DA}" srcOrd="0" destOrd="2" presId="urn:microsoft.com/office/officeart/2005/8/layout/vList2"/>
    <dgm:cxn modelId="{354ADB53-870A-354B-A939-578D11641CE0}" srcId="{18F04233-7463-454F-AE75-C95A77572F5D}" destId="{4933E9BF-FE1A-8A4F-B675-229603F8863A}" srcOrd="0" destOrd="0" parTransId="{9567C1AD-C1E6-3843-9C74-A4F5C03B291F}" sibTransId="{FB1F044E-F1B2-6A42-A29F-1C5BAAF86A1D}"/>
    <dgm:cxn modelId="{D4F6F07E-9E09-414D-B4F0-F1C3BFB8B118}" srcId="{18F04233-7463-454F-AE75-C95A77572F5D}" destId="{38B050A3-1F96-0945-88E5-8A4A879BA34F}" srcOrd="3" destOrd="0" parTransId="{B78AF589-5186-BA48-B080-959738F04622}" sibTransId="{90082497-5409-9542-A66E-7768D4719BA4}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CB6316A2-9A2D-D241-BD0D-F6A74705ABC7}" srcId="{18F04233-7463-454F-AE75-C95A77572F5D}" destId="{D62BCE84-6493-B34B-B310-11A6B600F006}" srcOrd="1" destOrd="0" parTransId="{B3F4DA30-F67F-B94A-A7F1-5BEF2626D8E8}" sibTransId="{83EC4CD8-035A-F643-9F59-A461BBEAB11A}"/>
    <dgm:cxn modelId="{21FF2FB4-08D2-1145-BE94-7162A1D11948}" type="presOf" srcId="{4933E9BF-FE1A-8A4F-B675-229603F8863A}" destId="{7996B1FA-EF32-BA4A-802C-31821F0D60DA}" srcOrd="0" destOrd="0" presId="urn:microsoft.com/office/officeart/2005/8/layout/vList2"/>
    <dgm:cxn modelId="{4212DCD5-CE72-D14B-9465-22BC6C6BE9F8}" type="presOf" srcId="{38B050A3-1F96-0945-88E5-8A4A879BA34F}" destId="{7996B1FA-EF32-BA4A-802C-31821F0D60DA}" srcOrd="0" destOrd="3" presId="urn:microsoft.com/office/officeart/2005/8/layout/vList2"/>
    <dgm:cxn modelId="{A2C236D8-4EC1-DA4D-B848-2DCB2059A1D8}" srcId="{18F04233-7463-454F-AE75-C95A77572F5D}" destId="{F93CC8C1-122E-EA4D-AC6D-02FE404EEE34}" srcOrd="2" destOrd="0" parTransId="{468DD06A-D6FC-6149-A24A-71C880DBD17C}" sibTransId="{3688826A-AA1D-C648-93E5-0BC9FE95BEFE}"/>
    <dgm:cxn modelId="{580E65ED-9A75-FC4E-8B88-039C81623D6D}" type="presOf" srcId="{18F04233-7463-454F-AE75-C95A77572F5D}" destId="{4D9267E3-ECAB-7B49-806F-6345B6E37817}" srcOrd="0" destOrd="0" presId="urn:microsoft.com/office/officeart/2005/8/layout/vList2"/>
    <dgm:cxn modelId="{C7964D44-CFCB-5543-BBCB-4D624031E8A5}" type="presParOf" srcId="{7772A587-CDA3-7C4F-86B8-5E995C89F2C9}" destId="{4D9267E3-ECAB-7B49-806F-6345B6E37817}" srcOrd="0" destOrd="0" presId="urn:microsoft.com/office/officeart/2005/8/layout/vList2"/>
    <dgm:cxn modelId="{3387888D-3AB7-0F4D-8DFD-0AF19EA5F92F}" type="presParOf" srcId="{7772A587-CDA3-7C4F-86B8-5E995C89F2C9}" destId="{7996B1FA-EF32-BA4A-802C-31821F0D60D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22052D0-9B82-FC4E-ADD2-26E7E15FD5AD}">
      <dgm:prSet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目標二：</a:t>
          </a:r>
          <a:r>
            <a:rPr lang="en-US" altLang="zh-TW" sz="2400" dirty="0" err="1">
              <a:solidFill>
                <a:schemeClr val="bg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dirty="0">
              <a:solidFill>
                <a:schemeClr val="bg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協作能力</a:t>
          </a:r>
          <a:endParaRPr lang="zh-TW" altLang="en-US" sz="2400" dirty="0">
            <a:solidFill>
              <a:schemeClr val="bg1"/>
            </a:solidFill>
          </a:endParaRPr>
        </a:p>
      </dgm:t>
    </dgm:pt>
    <dgm:pt modelId="{94395562-C12D-994C-9C24-9E6E7ECDE75A}" type="parTrans" cxnId="{2A9A2C99-BBDF-AB4B-A6C6-168603E17AE4}">
      <dgm:prSet/>
      <dgm:spPr/>
      <dgm:t>
        <a:bodyPr/>
        <a:lstStyle/>
        <a:p>
          <a:endParaRPr lang="zh-TW" altLang="en-US"/>
        </a:p>
      </dgm:t>
    </dgm:pt>
    <dgm:pt modelId="{BBFBBFF2-AE57-6540-8323-18DE356CC736}" type="sibTrans" cxnId="{2A9A2C99-BBDF-AB4B-A6C6-168603E17AE4}">
      <dgm:prSet/>
      <dgm:spPr/>
      <dgm:t>
        <a:bodyPr/>
        <a:lstStyle/>
        <a:p>
          <a:endParaRPr lang="zh-TW" altLang="en-US"/>
        </a:p>
      </dgm:t>
    </dgm:pt>
    <dgm:pt modelId="{0C347F3E-134B-F244-BAE9-A00805A9AC45}">
      <dgm:prSet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辨識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漸進提問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之特徵並仿寫漸進提問</a:t>
          </a:r>
          <a:endParaRPr lang="zh-TW" altLang="en-US" sz="220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74C11EFB-C731-4049-A3CD-4FD83DE304CC}" type="parTrans" cxnId="{5A0C2CC7-D00C-0144-9AA3-FE27816B4490}">
      <dgm:prSet/>
      <dgm:spPr/>
      <dgm:t>
        <a:bodyPr/>
        <a:lstStyle/>
        <a:p>
          <a:endParaRPr lang="zh-TW" altLang="en-US"/>
        </a:p>
      </dgm:t>
    </dgm:pt>
    <dgm:pt modelId="{7DDE7BFC-CF1D-7B40-9ADD-550DD6C8B7B8}" type="sibTrans" cxnId="{5A0C2CC7-D00C-0144-9AA3-FE27816B4490}">
      <dgm:prSet/>
      <dgm:spPr/>
      <dgm:t>
        <a:bodyPr/>
        <a:lstStyle/>
        <a:p>
          <a:endParaRPr lang="zh-TW" altLang="en-US"/>
        </a:p>
      </dgm:t>
    </dgm:pt>
    <dgm:pt modelId="{7D1A84AD-42CD-884C-9D88-5BFB7CCA69EA}">
      <dgm:prSet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了解定義角色，明確提供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任務描述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等讓提問更有效之方法</a:t>
          </a:r>
        </a:p>
      </dgm:t>
    </dgm:pt>
    <dgm:pt modelId="{08D7C28B-2236-274B-804B-9798C7CC788F}" type="parTrans" cxnId="{FFB8CC7B-AC23-4440-91BC-64F7C7A64712}">
      <dgm:prSet/>
      <dgm:spPr/>
      <dgm:t>
        <a:bodyPr/>
        <a:lstStyle/>
        <a:p>
          <a:endParaRPr lang="zh-TW" altLang="en-US"/>
        </a:p>
      </dgm:t>
    </dgm:pt>
    <dgm:pt modelId="{CCC58C73-C886-5E4C-9948-4F3D451F12B9}" type="sibTrans" cxnId="{FFB8CC7B-AC23-4440-91BC-64F7C7A64712}">
      <dgm:prSet/>
      <dgm:spPr/>
      <dgm:t>
        <a:bodyPr/>
        <a:lstStyle/>
        <a:p>
          <a:endParaRPr lang="zh-TW" altLang="en-US"/>
        </a:p>
      </dgm:t>
    </dgm:pt>
    <dgm:pt modelId="{9299A815-E9E5-DE4A-AB58-D4BA1A58C420}">
      <dgm:prSet custT="1"/>
      <dgm:spPr/>
      <dgm:t>
        <a:bodyPr/>
        <a:lstStyle/>
        <a:p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尋求其他來源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之資料比對生成資料，進行篩選</a:t>
          </a:r>
        </a:p>
      </dgm:t>
    </dgm:pt>
    <dgm:pt modelId="{25FA6914-1220-794B-B383-BE227A7A7A2E}" type="parTrans" cxnId="{3088B7F6-2B22-8A46-B974-4A74B742C6B5}">
      <dgm:prSet/>
      <dgm:spPr/>
      <dgm:t>
        <a:bodyPr/>
        <a:lstStyle/>
        <a:p>
          <a:endParaRPr lang="zh-TW" altLang="en-US"/>
        </a:p>
      </dgm:t>
    </dgm:pt>
    <dgm:pt modelId="{008562C7-01B3-7940-9CD5-3A92B31F5A1A}" type="sibTrans" cxnId="{3088B7F6-2B22-8A46-B974-4A74B742C6B5}">
      <dgm:prSet/>
      <dgm:spPr/>
      <dgm:t>
        <a:bodyPr/>
        <a:lstStyle/>
        <a:p>
          <a:endParaRPr lang="zh-TW" altLang="en-US"/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ABEE34E6-FF8A-2A47-B8E5-8F30A59C8166}" type="pres">
      <dgm:prSet presAssocID="{122052D0-9B82-FC4E-ADD2-26E7E15FD5AD}" presName="parentText" presStyleLbl="node1" presStyleIdx="0" presStyleCnt="1" custScaleY="61710">
        <dgm:presLayoutVars>
          <dgm:chMax val="0"/>
          <dgm:bulletEnabled val="1"/>
        </dgm:presLayoutVars>
      </dgm:prSet>
      <dgm:spPr/>
    </dgm:pt>
    <dgm:pt modelId="{F97B57F5-CF68-C545-8065-CFBBAEE66C36}" type="pres">
      <dgm:prSet presAssocID="{122052D0-9B82-FC4E-ADD2-26E7E15FD5A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D97DE29-9E20-A548-8369-FE5034949501}" type="presOf" srcId="{9299A815-E9E5-DE4A-AB58-D4BA1A58C420}" destId="{F97B57F5-CF68-C545-8065-CFBBAEE66C36}" srcOrd="0" destOrd="2" presId="urn:microsoft.com/office/officeart/2005/8/layout/vList2"/>
    <dgm:cxn modelId="{7FC6F635-348B-FE4A-9D7C-6E9ABEBBC8E7}" type="presOf" srcId="{0C347F3E-134B-F244-BAE9-A00805A9AC45}" destId="{F97B57F5-CF68-C545-8065-CFBBAEE66C36}" srcOrd="0" destOrd="0" presId="urn:microsoft.com/office/officeart/2005/8/layout/vList2"/>
    <dgm:cxn modelId="{FFB8CC7B-AC23-4440-91BC-64F7C7A64712}" srcId="{122052D0-9B82-FC4E-ADD2-26E7E15FD5AD}" destId="{7D1A84AD-42CD-884C-9D88-5BFB7CCA69EA}" srcOrd="1" destOrd="0" parTransId="{08D7C28B-2236-274B-804B-9798C7CC788F}" sibTransId="{CCC58C73-C886-5E4C-9948-4F3D451F12B9}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2A9A2C99-BBDF-AB4B-A6C6-168603E17AE4}" srcId="{6F5D7D24-222F-F548-9A01-4A21A55251BC}" destId="{122052D0-9B82-FC4E-ADD2-26E7E15FD5AD}" srcOrd="0" destOrd="0" parTransId="{94395562-C12D-994C-9C24-9E6E7ECDE75A}" sibTransId="{BBFBBFF2-AE57-6540-8323-18DE356CC736}"/>
    <dgm:cxn modelId="{59B703A3-B41B-7244-BFC0-0A28C1E8928A}" type="presOf" srcId="{122052D0-9B82-FC4E-ADD2-26E7E15FD5AD}" destId="{ABEE34E6-FF8A-2A47-B8E5-8F30A59C8166}" srcOrd="0" destOrd="0" presId="urn:microsoft.com/office/officeart/2005/8/layout/vList2"/>
    <dgm:cxn modelId="{5A0C2CC7-D00C-0144-9AA3-FE27816B4490}" srcId="{122052D0-9B82-FC4E-ADD2-26E7E15FD5AD}" destId="{0C347F3E-134B-F244-BAE9-A00805A9AC45}" srcOrd="0" destOrd="0" parTransId="{74C11EFB-C731-4049-A3CD-4FD83DE304CC}" sibTransId="{7DDE7BFC-CF1D-7B40-9ADD-550DD6C8B7B8}"/>
    <dgm:cxn modelId="{B8765EDB-8F30-1841-88F3-702178B84561}" type="presOf" srcId="{7D1A84AD-42CD-884C-9D88-5BFB7CCA69EA}" destId="{F97B57F5-CF68-C545-8065-CFBBAEE66C36}" srcOrd="0" destOrd="1" presId="urn:microsoft.com/office/officeart/2005/8/layout/vList2"/>
    <dgm:cxn modelId="{3088B7F6-2B22-8A46-B974-4A74B742C6B5}" srcId="{122052D0-9B82-FC4E-ADD2-26E7E15FD5AD}" destId="{9299A815-E9E5-DE4A-AB58-D4BA1A58C420}" srcOrd="2" destOrd="0" parTransId="{25FA6914-1220-794B-B383-BE227A7A7A2E}" sibTransId="{008562C7-01B3-7940-9CD5-3A92B31F5A1A}"/>
    <dgm:cxn modelId="{0A40AAFB-5B5D-8D4F-B5F8-6DA92F291EDA}" type="presParOf" srcId="{7772A587-CDA3-7C4F-86B8-5E995C89F2C9}" destId="{ABEE34E6-FF8A-2A47-B8E5-8F30A59C8166}" srcOrd="0" destOrd="0" presId="urn:microsoft.com/office/officeart/2005/8/layout/vList2"/>
    <dgm:cxn modelId="{05EA8820-7C6B-4149-9AFD-55F79A773323}" type="presParOf" srcId="{7772A587-CDA3-7C4F-86B8-5E995C89F2C9}" destId="{F97B57F5-CF68-C545-8065-CFBBAEE66C3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8F04233-7463-454F-AE75-C95A77572F5D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課程安排</a:t>
          </a:r>
        </a:p>
      </dgm:t>
    </dgm:pt>
    <dgm:pt modelId="{8A66E141-01F8-5340-8BC2-448AFB2B1D46}" type="par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EA6453A-F965-BA4E-98BA-7E36048633C2}" type="sib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933E9BF-FE1A-8A4F-B675-229603F8863A}">
      <dgm:prSet phldrT="[文字]"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依據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教學活動設計階段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進行設計</a:t>
          </a:r>
          <a:r>
            <a:rPr lang="zh-TW" sz="1600" dirty="0">
              <a:latin typeface="Kaiti SC" panose="02010600040101010101" pitchFamily="2" charset="-122"/>
              <a:ea typeface="Kaiti SC" panose="02010600040101010101" pitchFamily="2" charset="-122"/>
            </a:rPr>
            <a:t>（劉世雄，</a:t>
          </a:r>
          <a:r>
            <a:rPr lang="en-US" sz="1600" dirty="0">
              <a:latin typeface="Kaiti SC" panose="02010600040101010101" pitchFamily="2" charset="-122"/>
              <a:ea typeface="Kaiti SC" panose="02010600040101010101" pitchFamily="2" charset="-122"/>
            </a:rPr>
            <a:t>2021</a:t>
          </a:r>
          <a:r>
            <a:rPr lang="zh-TW" sz="16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：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9567C1AD-C1E6-3843-9C74-A4F5C03B291F}" type="par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FB1F044E-F1B2-6A42-A29F-1C5BAAF86A1D}" type="sibTrans" cxnId="{354ADB53-870A-354B-A939-578D11641CE0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081F2A36-85D4-3E49-8599-E337D8FB63DF}">
      <dgm:prSet phldrT="[文字]"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學習核心知能透過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簡報技巧引介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學習策略型知識口說演練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8C29FB63-8AE0-1B43-8CFF-22A626DFE919}" type="parTrans" cxnId="{19C0D51E-E282-C941-8EB4-A16DC2A88A98}">
      <dgm:prSet/>
      <dgm:spPr/>
      <dgm:t>
        <a:bodyPr/>
        <a:lstStyle/>
        <a:p>
          <a:endParaRPr lang="zh-TW" altLang="en-US"/>
        </a:p>
      </dgm:t>
    </dgm:pt>
    <dgm:pt modelId="{E8439436-7A2A-0942-9946-91C189AD7576}" type="sibTrans" cxnId="{19C0D51E-E282-C941-8EB4-A16DC2A88A98}">
      <dgm:prSet/>
      <dgm:spPr/>
      <dgm:t>
        <a:bodyPr/>
        <a:lstStyle/>
        <a:p>
          <a:endParaRPr lang="zh-TW" altLang="en-US"/>
        </a:p>
      </dgm:t>
    </dgm:pt>
    <dgm:pt modelId="{257469AF-CEC8-AB4F-A699-B83968B258A7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學習核心知能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12BE9A4-C3BF-5B4F-8D84-7221948000E9}" type="parTrans" cxnId="{B5975770-2A4E-A041-8D4E-C949A2379D04}">
      <dgm:prSet/>
      <dgm:spPr/>
      <dgm:t>
        <a:bodyPr/>
        <a:lstStyle/>
        <a:p>
          <a:endParaRPr lang="zh-TW" altLang="en-US"/>
        </a:p>
      </dgm:t>
    </dgm:pt>
    <dgm:pt modelId="{5F84207E-5F0D-754F-BABE-CC3A1FDC494E}" type="sibTrans" cxnId="{B5975770-2A4E-A041-8D4E-C949A2379D04}">
      <dgm:prSet/>
      <dgm:spPr/>
      <dgm:t>
        <a:bodyPr/>
        <a:lstStyle/>
        <a:p>
          <a:endParaRPr lang="zh-TW" altLang="en-US"/>
        </a:p>
      </dgm:t>
    </dgm:pt>
    <dgm:pt modelId="{527CAE6B-B74F-9344-89BE-3222EBC8DCED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學習策略型知識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410F051C-90DB-5E48-B8CA-9493420B925C}" type="parTrans" cxnId="{4B92133C-15DA-194B-A833-573DCDE33211}">
      <dgm:prSet/>
      <dgm:spPr/>
      <dgm:t>
        <a:bodyPr/>
        <a:lstStyle/>
        <a:p>
          <a:endParaRPr lang="zh-TW" altLang="en-US"/>
        </a:p>
      </dgm:t>
    </dgm:pt>
    <dgm:pt modelId="{742460BD-51A1-A443-9F3C-E3FC200C29F0}" type="sibTrans" cxnId="{4B92133C-15DA-194B-A833-573DCDE33211}">
      <dgm:prSet/>
      <dgm:spPr/>
      <dgm:t>
        <a:bodyPr/>
        <a:lstStyle/>
        <a:p>
          <a:endParaRPr lang="zh-TW" altLang="en-US"/>
        </a:p>
      </dgm:t>
    </dgm:pt>
    <dgm:pt modelId="{D63BDE4B-103F-7641-A3DC-9C30721A9A2A}">
      <dgm:prSet phldrT="[文字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解決問題與修正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C8186D62-DC5D-DA4E-B3A5-397310413D36}" type="parTrans" cxnId="{6B2C40E3-900C-8849-AF3B-2EF92B5C8663}">
      <dgm:prSet/>
      <dgm:spPr/>
      <dgm:t>
        <a:bodyPr/>
        <a:lstStyle/>
        <a:p>
          <a:endParaRPr lang="zh-TW" altLang="en-US"/>
        </a:p>
      </dgm:t>
    </dgm:pt>
    <dgm:pt modelId="{DC5189C9-5DD9-5A4E-9B30-612A551BFC43}" type="sibTrans" cxnId="{6B2C40E3-900C-8849-AF3B-2EF92B5C8663}">
      <dgm:prSet/>
      <dgm:spPr/>
      <dgm:t>
        <a:bodyPr/>
        <a:lstStyle/>
        <a:p>
          <a:endParaRPr lang="zh-TW" altLang="en-US"/>
        </a:p>
      </dgm:t>
    </dgm:pt>
    <dgm:pt modelId="{3BAB1CDD-BC4F-3747-BA16-DDCED55CBA44}">
      <dgm:prSet phldrT="[文字]" custT="1"/>
      <dgm:spPr/>
      <dgm:t>
        <a:bodyPr/>
        <a:lstStyle/>
        <a:p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透過每堂課之</a:t>
          </a:r>
          <a:r>
            <a:rPr 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任務整合</a:t>
          </a:r>
          <a:r>
            <a:rPr lang="zh-TW" altLang="en-US" sz="2200" dirty="0">
              <a:latin typeface="Kaiti SC" panose="02010600040101010101" pitchFamily="2" charset="-122"/>
              <a:ea typeface="Kaiti SC" panose="02010600040101010101" pitchFamily="2" charset="-122"/>
            </a:rPr>
            <a:t>，</a:t>
          </a:r>
          <a:r>
            <a:rPr lang="zh-TW" sz="2200" dirty="0">
              <a:latin typeface="Kaiti SC" panose="02010600040101010101" pitchFamily="2" charset="-122"/>
              <a:ea typeface="Kaiti SC" panose="02010600040101010101" pitchFamily="2" charset="-122"/>
            </a:rPr>
            <a:t>讓學習者參與解決問題與修正過程</a:t>
          </a:r>
          <a:endParaRPr lang="zh-TW" altLang="en-US" sz="2200" b="0" dirty="0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E04C0325-F636-6C41-9E17-1AD9510E3306}" type="parTrans" cxnId="{8D0ABD6C-4BF1-0749-BDD3-92548CE2CDAC}">
      <dgm:prSet/>
      <dgm:spPr/>
      <dgm:t>
        <a:bodyPr/>
        <a:lstStyle/>
        <a:p>
          <a:endParaRPr lang="zh-TW" altLang="en-US"/>
        </a:p>
      </dgm:t>
    </dgm:pt>
    <dgm:pt modelId="{3A9CACC5-17CF-5C48-B3F8-A20E45EC2173}" type="sibTrans" cxnId="{8D0ABD6C-4BF1-0749-BDD3-92548CE2CDAC}">
      <dgm:prSet/>
      <dgm:spPr/>
      <dgm:t>
        <a:bodyPr/>
        <a:lstStyle/>
        <a:p>
          <a:endParaRPr lang="zh-TW" altLang="en-US"/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4D9267E3-ECAB-7B49-806F-6345B6E37817}" type="pres">
      <dgm:prSet presAssocID="{18F04233-7463-454F-AE75-C95A77572F5D}" presName="parentText" presStyleLbl="node1" presStyleIdx="0" presStyleCnt="1" custScaleY="59733" custLinFactNeighborX="0" custLinFactNeighborY="-9962">
        <dgm:presLayoutVars>
          <dgm:chMax val="0"/>
          <dgm:bulletEnabled val="1"/>
        </dgm:presLayoutVars>
      </dgm:prSet>
      <dgm:spPr/>
    </dgm:pt>
    <dgm:pt modelId="{7996B1FA-EF32-BA4A-802C-31821F0D60DA}" type="pres">
      <dgm:prSet presAssocID="{18F04233-7463-454F-AE75-C95A77572F5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EB64212-549B-E944-9E08-B9E32AD957FC}" srcId="{6F5D7D24-222F-F548-9A01-4A21A55251BC}" destId="{18F04233-7463-454F-AE75-C95A77572F5D}" srcOrd="0" destOrd="0" parTransId="{8A66E141-01F8-5340-8BC2-448AFB2B1D46}" sibTransId="{5EA6453A-F965-BA4E-98BA-7E36048633C2}"/>
    <dgm:cxn modelId="{19C0D51E-E282-C941-8EB4-A16DC2A88A98}" srcId="{18F04233-7463-454F-AE75-C95A77572F5D}" destId="{081F2A36-85D4-3E49-8599-E337D8FB63DF}" srcOrd="4" destOrd="0" parTransId="{8C29FB63-8AE0-1B43-8CFF-22A626DFE919}" sibTransId="{E8439436-7A2A-0942-9946-91C189AD7576}"/>
    <dgm:cxn modelId="{4B92133C-15DA-194B-A833-573DCDE33211}" srcId="{18F04233-7463-454F-AE75-C95A77572F5D}" destId="{527CAE6B-B74F-9344-89BE-3222EBC8DCED}" srcOrd="2" destOrd="0" parTransId="{410F051C-90DB-5E48-B8CA-9493420B925C}" sibTransId="{742460BD-51A1-A443-9F3C-E3FC200C29F0}"/>
    <dgm:cxn modelId="{8D0ABD6C-4BF1-0749-BDD3-92548CE2CDAC}" srcId="{18F04233-7463-454F-AE75-C95A77572F5D}" destId="{3BAB1CDD-BC4F-3747-BA16-DDCED55CBA44}" srcOrd="5" destOrd="0" parTransId="{E04C0325-F636-6C41-9E17-1AD9510E3306}" sibTransId="{3A9CACC5-17CF-5C48-B3F8-A20E45EC2173}"/>
    <dgm:cxn modelId="{EB1DCB4C-7EF8-3F47-82F6-8BFF1483C463}" type="presOf" srcId="{257469AF-CEC8-AB4F-A699-B83968B258A7}" destId="{7996B1FA-EF32-BA4A-802C-31821F0D60DA}" srcOrd="0" destOrd="1" presId="urn:microsoft.com/office/officeart/2005/8/layout/vList2"/>
    <dgm:cxn modelId="{B5975770-2A4E-A041-8D4E-C949A2379D04}" srcId="{18F04233-7463-454F-AE75-C95A77572F5D}" destId="{257469AF-CEC8-AB4F-A699-B83968B258A7}" srcOrd="1" destOrd="0" parTransId="{512BE9A4-C3BF-5B4F-8D84-7221948000E9}" sibTransId="{5F84207E-5F0D-754F-BABE-CC3A1FDC494E}"/>
    <dgm:cxn modelId="{354ADB53-870A-354B-A939-578D11641CE0}" srcId="{18F04233-7463-454F-AE75-C95A77572F5D}" destId="{4933E9BF-FE1A-8A4F-B675-229603F8863A}" srcOrd="0" destOrd="0" parTransId="{9567C1AD-C1E6-3843-9C74-A4F5C03B291F}" sibTransId="{FB1F044E-F1B2-6A42-A29F-1C5BAAF86A1D}"/>
    <dgm:cxn modelId="{09FA4354-37BF-C247-8631-D4F9D7E960E3}" type="presOf" srcId="{3BAB1CDD-BC4F-3747-BA16-DDCED55CBA44}" destId="{7996B1FA-EF32-BA4A-802C-31821F0D60DA}" srcOrd="0" destOrd="5" presId="urn:microsoft.com/office/officeart/2005/8/layout/vList2"/>
    <dgm:cxn modelId="{C2F0338B-4954-734A-9C7F-307ED84E0E74}" type="presOf" srcId="{081F2A36-85D4-3E49-8599-E337D8FB63DF}" destId="{7996B1FA-EF32-BA4A-802C-31821F0D60DA}" srcOrd="0" destOrd="4" presId="urn:microsoft.com/office/officeart/2005/8/layout/vList2"/>
    <dgm:cxn modelId="{5BA0EE8E-C607-FC4E-B9B7-09F48FF9F982}" type="presOf" srcId="{527CAE6B-B74F-9344-89BE-3222EBC8DCED}" destId="{7996B1FA-EF32-BA4A-802C-31821F0D60DA}" srcOrd="0" destOrd="2" presId="urn:microsoft.com/office/officeart/2005/8/layout/vList2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21FF2FB4-08D2-1145-BE94-7162A1D11948}" type="presOf" srcId="{4933E9BF-FE1A-8A4F-B675-229603F8863A}" destId="{7996B1FA-EF32-BA4A-802C-31821F0D60DA}" srcOrd="0" destOrd="0" presId="urn:microsoft.com/office/officeart/2005/8/layout/vList2"/>
    <dgm:cxn modelId="{6B2C40E3-900C-8849-AF3B-2EF92B5C8663}" srcId="{18F04233-7463-454F-AE75-C95A77572F5D}" destId="{D63BDE4B-103F-7641-A3DC-9C30721A9A2A}" srcOrd="3" destOrd="0" parTransId="{C8186D62-DC5D-DA4E-B3A5-397310413D36}" sibTransId="{DC5189C9-5DD9-5A4E-9B30-612A551BFC43}"/>
    <dgm:cxn modelId="{CF67B4EC-6F5A-124A-8BA4-32A664D019FB}" type="presOf" srcId="{D63BDE4B-103F-7641-A3DC-9C30721A9A2A}" destId="{7996B1FA-EF32-BA4A-802C-31821F0D60DA}" srcOrd="0" destOrd="3" presId="urn:microsoft.com/office/officeart/2005/8/layout/vList2"/>
    <dgm:cxn modelId="{580E65ED-9A75-FC4E-8B88-039C81623D6D}" type="presOf" srcId="{18F04233-7463-454F-AE75-C95A77572F5D}" destId="{4D9267E3-ECAB-7B49-806F-6345B6E37817}" srcOrd="0" destOrd="0" presId="urn:microsoft.com/office/officeart/2005/8/layout/vList2"/>
    <dgm:cxn modelId="{C7964D44-CFCB-5543-BBCB-4D624031E8A5}" type="presParOf" srcId="{7772A587-CDA3-7C4F-86B8-5E995C89F2C9}" destId="{4D9267E3-ECAB-7B49-806F-6345B6E37817}" srcOrd="0" destOrd="0" presId="urn:microsoft.com/office/officeart/2005/8/layout/vList2"/>
    <dgm:cxn modelId="{3387888D-3AB7-0F4D-8DFD-0AF19EA5F92F}" type="presParOf" srcId="{7772A587-CDA3-7C4F-86B8-5E995C89F2C9}" destId="{7996B1FA-EF32-BA4A-802C-31821F0D60D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F5D7D24-222F-F548-9A01-4A21A55251B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8F04233-7463-454F-AE75-C95A77572F5D}">
      <dgm:prSet phldrT="[文字]" custT="1"/>
      <dgm:spPr/>
      <dgm:t>
        <a:bodyPr/>
        <a:lstStyle/>
        <a:p>
          <a:r>
            <a:rPr lang="zh-TW" altLang="en-US" sz="2400" b="1" dirty="0">
              <a:latin typeface="Kaiti SC" panose="02010600040101010101" pitchFamily="2" charset="-122"/>
              <a:ea typeface="Kaiti SC" panose="02010600040101010101" pitchFamily="2" charset="-122"/>
            </a:rPr>
            <a:t>課程活動進度</a:t>
          </a:r>
        </a:p>
      </dgm:t>
    </dgm:pt>
    <dgm:pt modelId="{8A66E141-01F8-5340-8BC2-448AFB2B1D46}" type="par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5EA6453A-F965-BA4E-98BA-7E36048633C2}" type="sibTrans" cxnId="{BEB64212-549B-E944-9E08-B9E32AD957FC}">
      <dgm:prSet/>
      <dgm:spPr/>
      <dgm:t>
        <a:bodyPr/>
        <a:lstStyle/>
        <a:p>
          <a:endParaRPr lang="zh-TW" altLang="en-US">
            <a:latin typeface="Kaiti SC" panose="02010600040101010101" pitchFamily="2" charset="-122"/>
            <a:ea typeface="Kaiti SC" panose="02010600040101010101" pitchFamily="2" charset="-122"/>
          </a:endParaRPr>
        </a:p>
      </dgm:t>
    </dgm:pt>
    <dgm:pt modelId="{7772A587-CDA3-7C4F-86B8-5E995C89F2C9}" type="pres">
      <dgm:prSet presAssocID="{6F5D7D24-222F-F548-9A01-4A21A55251BC}" presName="linear" presStyleCnt="0">
        <dgm:presLayoutVars>
          <dgm:animLvl val="lvl"/>
          <dgm:resizeHandles val="exact"/>
        </dgm:presLayoutVars>
      </dgm:prSet>
      <dgm:spPr/>
    </dgm:pt>
    <dgm:pt modelId="{4D9267E3-ECAB-7B49-806F-6345B6E37817}" type="pres">
      <dgm:prSet presAssocID="{18F04233-7463-454F-AE75-C95A77572F5D}" presName="parentText" presStyleLbl="node1" presStyleIdx="0" presStyleCnt="1" custScaleY="59733" custLinFactNeighborX="0" custLinFactNeighborY="-9962">
        <dgm:presLayoutVars>
          <dgm:chMax val="0"/>
          <dgm:bulletEnabled val="1"/>
        </dgm:presLayoutVars>
      </dgm:prSet>
      <dgm:spPr/>
    </dgm:pt>
  </dgm:ptLst>
  <dgm:cxnLst>
    <dgm:cxn modelId="{BEB64212-549B-E944-9E08-B9E32AD957FC}" srcId="{6F5D7D24-222F-F548-9A01-4A21A55251BC}" destId="{18F04233-7463-454F-AE75-C95A77572F5D}" srcOrd="0" destOrd="0" parTransId="{8A66E141-01F8-5340-8BC2-448AFB2B1D46}" sibTransId="{5EA6453A-F965-BA4E-98BA-7E36048633C2}"/>
    <dgm:cxn modelId="{4E751E95-EE66-824B-9D4D-E75C58A5C60B}" type="presOf" srcId="{6F5D7D24-222F-F548-9A01-4A21A55251BC}" destId="{7772A587-CDA3-7C4F-86B8-5E995C89F2C9}" srcOrd="0" destOrd="0" presId="urn:microsoft.com/office/officeart/2005/8/layout/vList2"/>
    <dgm:cxn modelId="{580E65ED-9A75-FC4E-8B88-039C81623D6D}" type="presOf" srcId="{18F04233-7463-454F-AE75-C95A77572F5D}" destId="{4D9267E3-ECAB-7B49-806F-6345B6E37817}" srcOrd="0" destOrd="0" presId="urn:microsoft.com/office/officeart/2005/8/layout/vList2"/>
    <dgm:cxn modelId="{C7964D44-CFCB-5543-BBCB-4D624031E8A5}" type="presParOf" srcId="{7772A587-CDA3-7C4F-86B8-5E995C89F2C9}" destId="{4D9267E3-ECAB-7B49-806F-6345B6E378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89E47E-CC25-EF4D-95B4-0A66CE76773E}">
      <dsp:nvSpPr>
        <dsp:cNvPr id="0" name=""/>
        <dsp:cNvSpPr/>
      </dsp:nvSpPr>
      <dsp:spPr>
        <a:xfrm>
          <a:off x="-5630131" y="-861876"/>
          <a:ext cx="6703266" cy="6703266"/>
        </a:xfrm>
        <a:prstGeom prst="blockArc">
          <a:avLst>
            <a:gd name="adj1" fmla="val 18900000"/>
            <a:gd name="adj2" fmla="val 2700000"/>
            <a:gd name="adj3" fmla="val 322"/>
          </a:avLst>
        </a:prstGeom>
        <a:noFill/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DF85CC-AE60-7C4B-AF81-07E0941688A1}">
      <dsp:nvSpPr>
        <dsp:cNvPr id="0" name=""/>
        <dsp:cNvSpPr/>
      </dsp:nvSpPr>
      <dsp:spPr>
        <a:xfrm>
          <a:off x="469568" y="251946"/>
          <a:ext cx="7658431" cy="5242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一、教材說明</a:t>
          </a:r>
        </a:p>
      </dsp:txBody>
      <dsp:txXfrm>
        <a:off x="469568" y="251946"/>
        <a:ext cx="7658431" cy="524243"/>
      </dsp:txXfrm>
    </dsp:sp>
    <dsp:sp modelId="{AFACB21C-6F13-7C45-ADDD-3B5383764857}">
      <dsp:nvSpPr>
        <dsp:cNvPr id="0" name=""/>
        <dsp:cNvSpPr/>
      </dsp:nvSpPr>
      <dsp:spPr>
        <a:xfrm>
          <a:off x="72270" y="196690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622BE4-B6C5-074C-ACCF-1817268B1E71}">
      <dsp:nvSpPr>
        <dsp:cNvPr id="0" name=""/>
        <dsp:cNvSpPr/>
      </dsp:nvSpPr>
      <dsp:spPr>
        <a:xfrm>
          <a:off x="831147" y="1048486"/>
          <a:ext cx="7227205" cy="5242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二、學習目標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sp:txBody>
      <dsp:txXfrm>
        <a:off x="831147" y="1048486"/>
        <a:ext cx="7227205" cy="524243"/>
      </dsp:txXfrm>
    </dsp:sp>
    <dsp:sp modelId="{50E934CD-9F24-3C49-879F-BF39C48D4546}">
      <dsp:nvSpPr>
        <dsp:cNvPr id="0" name=""/>
        <dsp:cNvSpPr/>
      </dsp:nvSpPr>
      <dsp:spPr>
        <a:xfrm>
          <a:off x="503495" y="982956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562E53-45F3-EC4D-8FBC-6BFFF2964224}">
      <dsp:nvSpPr>
        <dsp:cNvPr id="0" name=""/>
        <dsp:cNvSpPr/>
      </dsp:nvSpPr>
      <dsp:spPr>
        <a:xfrm>
          <a:off x="1028336" y="1834751"/>
          <a:ext cx="7030017" cy="5242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三、文獻探討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sp:txBody>
      <dsp:txXfrm>
        <a:off x="1028336" y="1834751"/>
        <a:ext cx="7030017" cy="524243"/>
      </dsp:txXfrm>
    </dsp:sp>
    <dsp:sp modelId="{BE6944C2-E6EC-F149-8F76-EACC68217E52}">
      <dsp:nvSpPr>
        <dsp:cNvPr id="0" name=""/>
        <dsp:cNvSpPr/>
      </dsp:nvSpPr>
      <dsp:spPr>
        <a:xfrm>
          <a:off x="700684" y="1769221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A01783-A081-AE42-BABD-E051E630F53D}">
      <dsp:nvSpPr>
        <dsp:cNvPr id="0" name=""/>
        <dsp:cNvSpPr/>
      </dsp:nvSpPr>
      <dsp:spPr>
        <a:xfrm>
          <a:off x="1028336" y="2620519"/>
          <a:ext cx="7030017" cy="5242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四、課程設計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sp:txBody>
      <dsp:txXfrm>
        <a:off x="1028336" y="2620519"/>
        <a:ext cx="7030017" cy="524243"/>
      </dsp:txXfrm>
    </dsp:sp>
    <dsp:sp modelId="{97223050-20A3-B64D-813D-75F5B15999A8}">
      <dsp:nvSpPr>
        <dsp:cNvPr id="0" name=""/>
        <dsp:cNvSpPr/>
      </dsp:nvSpPr>
      <dsp:spPr>
        <a:xfrm>
          <a:off x="700684" y="2554988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0436D2-D4A5-4B83-9E40-D8BCA115D377}">
      <dsp:nvSpPr>
        <dsp:cNvPr id="0" name=""/>
        <dsp:cNvSpPr/>
      </dsp:nvSpPr>
      <dsp:spPr>
        <a:xfrm>
          <a:off x="831147" y="3406784"/>
          <a:ext cx="7227205" cy="52424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五、學習成效 </a:t>
          </a:r>
          <a:endParaRPr lang="zh-TW" altLang="en-US" sz="2400" kern="1200" dirty="0">
            <a:latin typeface="Kaiti SC" panose="02010600040101010101" pitchFamily="2" charset="-122"/>
            <a:ea typeface="Kaiti SC" panose="02010600040101010101" pitchFamily="2" charset="-122"/>
            <a:cs typeface="+mn-cs"/>
          </a:endParaRPr>
        </a:p>
      </dsp:txBody>
      <dsp:txXfrm>
        <a:off x="831147" y="3406784"/>
        <a:ext cx="7227205" cy="524243"/>
      </dsp:txXfrm>
    </dsp:sp>
    <dsp:sp modelId="{03EFEEBA-A1E9-4E1C-928A-8ECED0F25BC6}">
      <dsp:nvSpPr>
        <dsp:cNvPr id="0" name=""/>
        <dsp:cNvSpPr/>
      </dsp:nvSpPr>
      <dsp:spPr>
        <a:xfrm>
          <a:off x="503495" y="3341253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1C9CF-0102-46CE-A0F0-771130693431}">
      <dsp:nvSpPr>
        <dsp:cNvPr id="0" name=""/>
        <dsp:cNvSpPr/>
      </dsp:nvSpPr>
      <dsp:spPr>
        <a:xfrm>
          <a:off x="399922" y="4193049"/>
          <a:ext cx="7658431" cy="5242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1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Kaiti SC" panose="02010600040101010101" pitchFamily="2" charset="-122"/>
              <a:ea typeface="Kaiti SC" panose="02010600040101010101" pitchFamily="2" charset="-122"/>
              <a:cs typeface="+mn-cs"/>
            </a:rPr>
            <a:t>六、持續精進與感謝</a:t>
          </a:r>
        </a:p>
      </dsp:txBody>
      <dsp:txXfrm>
        <a:off x="399922" y="4193049"/>
        <a:ext cx="7658431" cy="524243"/>
      </dsp:txXfrm>
    </dsp:sp>
    <dsp:sp modelId="{7BD79145-6949-464C-B85F-B37412190D77}">
      <dsp:nvSpPr>
        <dsp:cNvPr id="0" name=""/>
        <dsp:cNvSpPr/>
      </dsp:nvSpPr>
      <dsp:spPr>
        <a:xfrm>
          <a:off x="72270" y="4127519"/>
          <a:ext cx="655304" cy="6553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94507B-AE50-4D48-ACCA-1C92EF261598}">
      <dsp:nvSpPr>
        <dsp:cNvPr id="0" name=""/>
        <dsp:cNvSpPr/>
      </dsp:nvSpPr>
      <dsp:spPr>
        <a:xfrm rot="5400000">
          <a:off x="5503470" y="-3528411"/>
          <a:ext cx="1261816" cy="863563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學生多數英語能力為</a:t>
          </a:r>
          <a:r>
            <a:rPr lang="en-US" alt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CEFR A2+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至</a:t>
          </a:r>
          <a:r>
            <a:rPr lang="en-US" alt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B1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（</a:t>
          </a:r>
          <a:r>
            <a:rPr lang="zh-TW" altLang="en-US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初中階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英語簡報撰寫與口語表達困難，缺乏信心完成任務</a:t>
          </a:r>
        </a:p>
      </dsp:txBody>
      <dsp:txXfrm rot="-5400000">
        <a:off x="1816562" y="220094"/>
        <a:ext cx="8574037" cy="1138622"/>
      </dsp:txXfrm>
    </dsp:sp>
    <dsp:sp modelId="{8EA6D47B-8077-1143-A354-C22EEF923C18}">
      <dsp:nvSpPr>
        <dsp:cNvPr id="0" name=""/>
        <dsp:cNvSpPr/>
      </dsp:nvSpPr>
      <dsp:spPr>
        <a:xfrm>
          <a:off x="5132" y="770"/>
          <a:ext cx="1811428" cy="15772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學生背景</a:t>
          </a:r>
        </a:p>
      </dsp:txBody>
      <dsp:txXfrm>
        <a:off x="82128" y="77766"/>
        <a:ext cx="1657436" cy="14232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AC7754-27D3-EA45-85E3-99E45AF4F9C1}">
      <dsp:nvSpPr>
        <dsp:cNvPr id="0" name=""/>
        <dsp:cNvSpPr/>
      </dsp:nvSpPr>
      <dsp:spPr>
        <a:xfrm rot="5400000">
          <a:off x="468069" y="132633"/>
          <a:ext cx="1944271" cy="168074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400" b="1" kern="1200" dirty="0" err="1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b="1" kern="1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協作</a:t>
          </a:r>
        </a:p>
      </dsp:txBody>
      <dsp:txXfrm rot="-5400000">
        <a:off x="599835" y="841237"/>
        <a:ext cx="1680740" cy="263531"/>
      </dsp:txXfrm>
    </dsp:sp>
    <dsp:sp modelId="{B600AB65-148B-2D4A-BBDF-86E1CE31093D}">
      <dsp:nvSpPr>
        <dsp:cNvPr id="0" name=""/>
        <dsp:cNvSpPr/>
      </dsp:nvSpPr>
      <dsp:spPr>
        <a:xfrm rot="5400000">
          <a:off x="6025478" y="-3314614"/>
          <a:ext cx="1262723" cy="85739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kern="1200"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sz="2200" b="0" kern="1200">
              <a:latin typeface="Kaiti SC" panose="02010600040101010101" pitchFamily="2" charset="-122"/>
              <a:ea typeface="Kaiti SC" panose="02010600040101010101" pitchFamily="2" charset="-122"/>
            </a:rPr>
            <a:t>協作完成主題簡報與方案設計簡報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課堂時間留給學生口說練習與小組討論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</dsp:txBody>
      <dsp:txXfrm rot="-5400000">
        <a:off x="2369878" y="402627"/>
        <a:ext cx="8512284" cy="11394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94507B-AE50-4D48-ACCA-1C92EF261598}">
      <dsp:nvSpPr>
        <dsp:cNvPr id="0" name=""/>
        <dsp:cNvSpPr/>
      </dsp:nvSpPr>
      <dsp:spPr>
        <a:xfrm rot="5400000">
          <a:off x="5488585" y="-3522286"/>
          <a:ext cx="1261816" cy="862338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學生多用其</a:t>
          </a:r>
          <a:r>
            <a:rPr lang="zh-TW" altLang="en-US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翻譯、一問一答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，未有效利用其資訊整合能力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不了解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與其協同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簡報專題與方案設計需要多步驟資訊整合的任務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  <a:cs typeface="Calibri" panose="020F0502020204030204" pitchFamily="34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抄襲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rPr>
            <a:t>生成內容之風險</a:t>
          </a:r>
        </a:p>
      </dsp:txBody>
      <dsp:txXfrm rot="-5400000">
        <a:off x="1807801" y="220095"/>
        <a:ext cx="8561788" cy="1138622"/>
      </dsp:txXfrm>
    </dsp:sp>
    <dsp:sp modelId="{8EA6D47B-8077-1143-A354-C22EEF923C18}">
      <dsp:nvSpPr>
        <dsp:cNvPr id="0" name=""/>
        <dsp:cNvSpPr/>
      </dsp:nvSpPr>
      <dsp:spPr>
        <a:xfrm>
          <a:off x="2875" y="770"/>
          <a:ext cx="1828193" cy="15772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400" b="1" kern="1200" dirty="0" err="1"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應用挑戰</a:t>
          </a:r>
        </a:p>
      </dsp:txBody>
      <dsp:txXfrm>
        <a:off x="79871" y="77766"/>
        <a:ext cx="1674201" cy="14232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267E3-ECAB-7B49-806F-6345B6E37817}">
      <dsp:nvSpPr>
        <dsp:cNvPr id="0" name=""/>
        <dsp:cNvSpPr/>
      </dsp:nvSpPr>
      <dsp:spPr>
        <a:xfrm>
          <a:off x="0" y="436152"/>
          <a:ext cx="9819869" cy="749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課程介紹</a:t>
          </a:r>
        </a:p>
      </dsp:txBody>
      <dsp:txXfrm>
        <a:off x="36590" y="472742"/>
        <a:ext cx="9746689" cy="676364"/>
      </dsp:txXfrm>
    </dsp:sp>
    <dsp:sp modelId="{7996B1FA-EF32-BA4A-802C-31821F0D60DA}">
      <dsp:nvSpPr>
        <dsp:cNvPr id="0" name=""/>
        <dsp:cNvSpPr/>
      </dsp:nvSpPr>
      <dsp:spPr>
        <a:xfrm>
          <a:off x="0" y="1347777"/>
          <a:ext cx="9819869" cy="158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1781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課程名稱：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「</a:t>
          </a:r>
          <a:r>
            <a:rPr lang="zh-TW" sz="2200" b="1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共通專業英語文：社科簡報英文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」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學分與時數：</a:t>
          </a:r>
          <a:r>
            <a:rPr lang="en-US" alt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2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學分，每週授課</a:t>
          </a:r>
          <a:r>
            <a:rPr lang="en-US" alt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2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小時，為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期</a:t>
          </a:r>
          <a:r>
            <a:rPr lang="en-US" alt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1</a:t>
          </a:r>
          <a:r>
            <a:rPr 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學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期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授課對象：</a:t>
          </a:r>
          <a:r>
            <a:rPr lang="en-US" alt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112-1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學期，</a:t>
          </a:r>
          <a:r>
            <a:rPr lang="en-US" altLang="zh-TW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36</a:t>
          </a:r>
          <a:r>
            <a:rPr lang="zh-TW" altLang="en-US" sz="2200" b="0" kern="1200" dirty="0">
              <a:latin typeface="Kaiti SC" panose="02010600040101010101" pitchFamily="2" charset="-122"/>
              <a:ea typeface="Kaiti SC" panose="02010600040101010101" pitchFamily="2" charset="-122"/>
            </a:rPr>
            <a:t>名社工系大二學生</a:t>
          </a:r>
        </a:p>
      </dsp:txBody>
      <dsp:txXfrm>
        <a:off x="0" y="1347777"/>
        <a:ext cx="9819869" cy="15809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01779-EE3A-FE4D-9C95-67D6BEAE47EF}">
      <dsp:nvSpPr>
        <dsp:cNvPr id="0" name=""/>
        <dsp:cNvSpPr/>
      </dsp:nvSpPr>
      <dsp:spPr>
        <a:xfrm>
          <a:off x="0" y="46417"/>
          <a:ext cx="9906955" cy="9709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授課對象</a:t>
          </a:r>
        </a:p>
      </dsp:txBody>
      <dsp:txXfrm>
        <a:off x="47397" y="93814"/>
        <a:ext cx="9812161" cy="876148"/>
      </dsp:txXfrm>
    </dsp:sp>
    <dsp:sp modelId="{A4E1AB52-D877-204E-BD02-5298A5C6379E}">
      <dsp:nvSpPr>
        <dsp:cNvPr id="0" name=""/>
        <dsp:cNvSpPr/>
      </dsp:nvSpPr>
      <dsp:spPr>
        <a:xfrm>
          <a:off x="0" y="982155"/>
          <a:ext cx="9906955" cy="4272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54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None/>
          </a:pPr>
          <a:endParaRPr lang="zh-TW" altLang="en-US" sz="220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英語能力：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多數英語程度在</a:t>
          </a:r>
          <a:r>
            <a:rPr 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 CEFR A2+～B1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間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（</a:t>
          </a:r>
          <a:r>
            <a:rPr lang="zh-TW" altLang="en-US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初中階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僅修過大一「共通英語文」，以聽說讀寫練習為主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altLang="en-US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缺乏簡報技巧與口語練習經驗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專業背景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大致了解服務（如長照）的組織方式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未修過大三「方案設計與評估」課程，</a:t>
          </a:r>
          <a:r>
            <a:rPr lang="zh-TW" altLang="en-US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對完整方案設計流程不熟悉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zh-TW" altLang="en-US" sz="2200" kern="1200" dirty="0">
            <a:latin typeface="Kaiti SC" panose="02010600040101010101" pitchFamily="2" charset="-122"/>
            <a:ea typeface="Kaiti SC" panose="02010600040101010101" pitchFamily="2" charset="-122"/>
          </a:endParaRPr>
        </a:p>
      </dsp:txBody>
      <dsp:txXfrm>
        <a:off x="0" y="982155"/>
        <a:ext cx="9906955" cy="42724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267E3-ECAB-7B49-806F-6345B6E37817}">
      <dsp:nvSpPr>
        <dsp:cNvPr id="0" name=""/>
        <dsp:cNvSpPr/>
      </dsp:nvSpPr>
      <dsp:spPr>
        <a:xfrm>
          <a:off x="0" y="0"/>
          <a:ext cx="9819869" cy="749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目標一：英語簡報能力</a:t>
          </a:r>
        </a:p>
      </dsp:txBody>
      <dsp:txXfrm>
        <a:off x="36590" y="36590"/>
        <a:ext cx="9746689" cy="676364"/>
      </dsp:txXfrm>
    </dsp:sp>
    <dsp:sp modelId="{7996B1FA-EF32-BA4A-802C-31821F0D60DA}">
      <dsp:nvSpPr>
        <dsp:cNvPr id="0" name=""/>
        <dsp:cNvSpPr/>
      </dsp:nvSpPr>
      <dsp:spPr>
        <a:xfrm>
          <a:off x="0" y="860033"/>
          <a:ext cx="9819869" cy="2556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1781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辨識簡報的</a:t>
          </a:r>
          <a:r>
            <a:rPr lang="zh-TW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基本結構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（如：開場、主體、結尾）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理解有效</a:t>
          </a:r>
          <a:r>
            <a:rPr lang="zh-TW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引用資源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b="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開場與結尾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技巧的基本原則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解釋簡報重要結構及其在溝通中的功能、說明視覺輔助、肢體語言和手勢在訊息傳達中的作用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運用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改述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視覺輔助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及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重點列舉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來設計清晰有條理的簡報內容。</a:t>
          </a:r>
        </a:p>
      </dsp:txBody>
      <dsp:txXfrm>
        <a:off x="0" y="860033"/>
        <a:ext cx="9819869" cy="25564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E34E6-FF8A-2A47-B8E5-8F30A59C8166}">
      <dsp:nvSpPr>
        <dsp:cNvPr id="0" name=""/>
        <dsp:cNvSpPr/>
      </dsp:nvSpPr>
      <dsp:spPr>
        <a:xfrm>
          <a:off x="0" y="1240317"/>
          <a:ext cx="10081127" cy="7508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目標二：</a:t>
          </a:r>
          <a:r>
            <a:rPr lang="en-US" altLang="zh-TW" sz="2400" kern="1200" dirty="0" err="1">
              <a:solidFill>
                <a:schemeClr val="bg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ChatGPT</a:t>
          </a:r>
          <a:r>
            <a:rPr lang="zh-TW" altLang="en-US" sz="2400" kern="1200" dirty="0">
              <a:solidFill>
                <a:schemeClr val="bg1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協作能力</a:t>
          </a:r>
          <a:endParaRPr lang="zh-TW" altLang="en-US" sz="2400" kern="1200" dirty="0">
            <a:solidFill>
              <a:schemeClr val="bg1"/>
            </a:solidFill>
          </a:endParaRPr>
        </a:p>
      </dsp:txBody>
      <dsp:txXfrm>
        <a:off x="36655" y="1276972"/>
        <a:ext cx="10007817" cy="677577"/>
      </dsp:txXfrm>
    </dsp:sp>
    <dsp:sp modelId="{F97B57F5-CF68-C545-8065-CFBBAEE66C36}">
      <dsp:nvSpPr>
        <dsp:cNvPr id="0" name=""/>
        <dsp:cNvSpPr/>
      </dsp:nvSpPr>
      <dsp:spPr>
        <a:xfrm>
          <a:off x="0" y="1991204"/>
          <a:ext cx="10081127" cy="158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007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辨識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漸進提問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之特徵並仿寫漸進提問</a:t>
          </a:r>
          <a:endParaRPr lang="zh-TW" altLang="en-US" sz="220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了解定義角色，明確提供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任務描述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等讓提問更有效之方法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尋求其他來源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之資料比對生成資料，進行篩選</a:t>
          </a:r>
        </a:p>
      </dsp:txBody>
      <dsp:txXfrm>
        <a:off x="0" y="1991204"/>
        <a:ext cx="10081127" cy="158096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267E3-ECAB-7B49-806F-6345B6E37817}">
      <dsp:nvSpPr>
        <dsp:cNvPr id="0" name=""/>
        <dsp:cNvSpPr/>
      </dsp:nvSpPr>
      <dsp:spPr>
        <a:xfrm>
          <a:off x="0" y="9019"/>
          <a:ext cx="9819869" cy="749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課程安排</a:t>
          </a:r>
        </a:p>
      </dsp:txBody>
      <dsp:txXfrm>
        <a:off x="36590" y="45609"/>
        <a:ext cx="9746689" cy="676364"/>
      </dsp:txXfrm>
    </dsp:sp>
    <dsp:sp modelId="{7996B1FA-EF32-BA4A-802C-31821F0D60DA}">
      <dsp:nvSpPr>
        <dsp:cNvPr id="0" name=""/>
        <dsp:cNvSpPr/>
      </dsp:nvSpPr>
      <dsp:spPr>
        <a:xfrm>
          <a:off x="0" y="1073554"/>
          <a:ext cx="9819869" cy="3161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1781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依據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教學活動設計階段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進行設計</a:t>
          </a:r>
          <a:r>
            <a:rPr lang="zh-TW" sz="1600" kern="1200" dirty="0">
              <a:latin typeface="Kaiti SC" panose="02010600040101010101" pitchFamily="2" charset="-122"/>
              <a:ea typeface="Kaiti SC" panose="02010600040101010101" pitchFamily="2" charset="-122"/>
            </a:rPr>
            <a:t>（劉世雄，</a:t>
          </a:r>
          <a:r>
            <a:rPr lang="en-US" sz="1600" kern="1200" dirty="0">
              <a:latin typeface="Kaiti SC" panose="02010600040101010101" pitchFamily="2" charset="-122"/>
              <a:ea typeface="Kaiti SC" panose="02010600040101010101" pitchFamily="2" charset="-122"/>
            </a:rPr>
            <a:t>2021</a:t>
          </a:r>
          <a:r>
            <a:rPr lang="zh-TW" sz="1600" kern="1200" dirty="0">
              <a:latin typeface="Kaiti SC" panose="02010600040101010101" pitchFamily="2" charset="-122"/>
              <a:ea typeface="Kaiti SC" panose="02010600040101010101" pitchFamily="2" charset="-122"/>
            </a:rPr>
            <a:t>）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：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學習核心知能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學習策略型知識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解決問題與修正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學習核心知能透過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簡報技巧引介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、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學習策略型知識口說演練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透過每堂課之</a:t>
          </a:r>
          <a:r>
            <a:rPr lang="zh-TW" sz="2200" kern="1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rPr>
            <a:t>任務整合</a:t>
          </a:r>
          <a:r>
            <a:rPr lang="zh-TW" altLang="en-US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，</a:t>
          </a:r>
          <a:r>
            <a:rPr lang="zh-TW" sz="2200" kern="1200" dirty="0">
              <a:latin typeface="Kaiti SC" panose="02010600040101010101" pitchFamily="2" charset="-122"/>
              <a:ea typeface="Kaiti SC" panose="02010600040101010101" pitchFamily="2" charset="-122"/>
            </a:rPr>
            <a:t>讓學習者參與解決問題與修正過程</a:t>
          </a:r>
          <a:endParaRPr lang="zh-TW" altLang="en-US" sz="2200" b="0" kern="1200" dirty="0">
            <a:latin typeface="Kaiti SC" panose="02010600040101010101" pitchFamily="2" charset="-122"/>
            <a:ea typeface="Kaiti SC" panose="02010600040101010101" pitchFamily="2" charset="-122"/>
          </a:endParaRPr>
        </a:p>
      </dsp:txBody>
      <dsp:txXfrm>
        <a:off x="0" y="1073554"/>
        <a:ext cx="9819869" cy="316192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267E3-ECAB-7B49-806F-6345B6E37817}">
      <dsp:nvSpPr>
        <dsp:cNvPr id="0" name=""/>
        <dsp:cNvSpPr/>
      </dsp:nvSpPr>
      <dsp:spPr>
        <a:xfrm>
          <a:off x="0" y="45510"/>
          <a:ext cx="10468906" cy="749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Kaiti SC" panose="02010600040101010101" pitchFamily="2" charset="-122"/>
              <a:ea typeface="Kaiti SC" panose="02010600040101010101" pitchFamily="2" charset="-122"/>
            </a:rPr>
            <a:t>課程活動進度</a:t>
          </a:r>
        </a:p>
      </dsp:txBody>
      <dsp:txXfrm>
        <a:off x="36590" y="82100"/>
        <a:ext cx="10395726" cy="6763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498C2-BEB1-5943-9443-A085080FDA21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7FFA74-3072-8747-9088-D1822A77070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285544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5033170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37389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4815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185398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65642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978908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18177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931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29056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47325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860702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271D1E87-FE0A-5E40-B827-B34C157BCB04}" type="datetimeFigureOut">
              <a:rPr kumimoji="1" lang="zh-TW" altLang="en-US" smtClean="0"/>
              <a:t>2025/3/3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27432FCC-14D5-824F-B5F8-A87A1B5E414A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732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4C67712-B426-9815-3A56-91B3506289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79EE32F-70AE-6745-DD42-7F9A8A2C10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pic>
        <p:nvPicPr>
          <p:cNvPr id="5" name="Picture 3" descr="木桌上筆筒內的彩色鉛筆">
            <a:extLst>
              <a:ext uri="{FF2B5EF4-FFF2-40B4-BE49-F238E27FC236}">
                <a16:creationId xmlns:a16="http://schemas.microsoft.com/office/drawing/2014/main" id="{B16CE405-339C-686B-0E9C-D4B20D6EA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47875E79-75B3-1956-D216-9EB8BDABEFF8}"/>
              </a:ext>
            </a:extLst>
          </p:cNvPr>
          <p:cNvSpPr txBox="1"/>
          <p:nvPr/>
        </p:nvSpPr>
        <p:spPr>
          <a:xfrm>
            <a:off x="731919" y="3300662"/>
            <a:ext cx="70404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2025.03.26</a:t>
            </a:r>
          </a:p>
          <a:p>
            <a:pPr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林孟煒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Meng-Wei </a:t>
            </a:r>
            <a:r>
              <a:rPr kumimoji="0" lang="en-US" altLang="zh-TW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Mavise Lin 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Department of Foreign Languages and Literature, </a:t>
            </a:r>
          </a:p>
          <a:p>
            <a:pPr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Center for the Development of Language and </a:t>
            </a:r>
            <a:r>
              <a:rPr lang="en-US" altLang="zh-TW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Research, </a:t>
            </a:r>
          </a:p>
          <a:p>
            <a:pPr lvl="0">
              <a:defRPr/>
            </a:pPr>
            <a:r>
              <a:rPr lang="en-US" altLang="zh-TW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Asia University</a:t>
            </a:r>
          </a:p>
          <a:p>
            <a:pPr lvl="0">
              <a:defRPr/>
            </a:pPr>
            <a:endParaRPr lang="en-US" altLang="zh-TW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Email: mavise.lin@asia.edu.tw </a:t>
            </a:r>
            <a:endParaRPr kumimoji="0" lang="zh-TW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F02FD0E-6395-6109-DE78-519E3C79FEB9}"/>
              </a:ext>
            </a:extLst>
          </p:cNvPr>
          <p:cNvSpPr txBox="1"/>
          <p:nvPr/>
        </p:nvSpPr>
        <p:spPr>
          <a:xfrm>
            <a:off x="731919" y="1718855"/>
            <a:ext cx="107032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3600" kern="100" dirty="0" err="1">
                <a:solidFill>
                  <a:schemeClr val="bg1"/>
                </a:solidFill>
                <a:effectLst/>
                <a:latin typeface="+mn-ea"/>
                <a:cs typeface="Times New Roman" panose="02020603050405020304" pitchFamily="18" charset="0"/>
              </a:rPr>
              <a:t>ChatGPT</a:t>
            </a:r>
            <a:r>
              <a:rPr lang="zh-TW" altLang="zh-TW" sz="3600" kern="100" dirty="0">
                <a:solidFill>
                  <a:schemeClr val="bg1"/>
                </a:solidFill>
                <a:effectLst/>
                <a:latin typeface="+mn-ea"/>
                <a:cs typeface="Times New Roman" panose="02020603050405020304" pitchFamily="18" charset="0"/>
              </a:rPr>
              <a:t>與心智圖協作方案設計對學習者</a:t>
            </a:r>
            <a:endParaRPr lang="en-US" altLang="zh-TW" sz="3600" kern="100" dirty="0">
              <a:solidFill>
                <a:schemeClr val="bg1"/>
              </a:solidFill>
              <a:effectLst/>
              <a:latin typeface="+mn-ea"/>
              <a:cs typeface="Times New Roman" panose="02020603050405020304" pitchFamily="18" charset="0"/>
            </a:endParaRPr>
          </a:p>
          <a:p>
            <a:r>
              <a:rPr lang="zh-TW" altLang="zh-TW" sz="3600" kern="100" dirty="0">
                <a:solidFill>
                  <a:schemeClr val="bg1"/>
                </a:solidFill>
                <a:effectLst/>
                <a:latin typeface="+mn-ea"/>
                <a:cs typeface="Times New Roman" panose="02020603050405020304" pitchFamily="18" charset="0"/>
              </a:rPr>
              <a:t>專題能力之影響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0080482-49CA-4FF6-9AA2-1B86A1F9BE22}"/>
              </a:ext>
            </a:extLst>
          </p:cNvPr>
          <p:cNvSpPr/>
          <p:nvPr/>
        </p:nvSpPr>
        <p:spPr>
          <a:xfrm>
            <a:off x="683205" y="1043717"/>
            <a:ext cx="39934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cs typeface="Calibri" panose="020F0502020204030204" pitchFamily="34" charset="0"/>
              </a:rPr>
              <a:t>教師教學增能研習</a:t>
            </a:r>
            <a:r>
              <a:rPr lang="en-US" altLang="zh-TW" b="1" dirty="0">
                <a:solidFill>
                  <a:srgbClr val="FF0000"/>
                </a:solidFill>
                <a:cs typeface="Calibri" panose="020F0502020204030204" pitchFamily="34" charset="0"/>
              </a:rPr>
              <a:t>-</a:t>
            </a:r>
            <a:r>
              <a:rPr lang="zh-TW" altLang="zh-TW" b="1" dirty="0">
                <a:solidFill>
                  <a:srgbClr val="FF0000"/>
                </a:solidFill>
                <a:cs typeface="Calibri" panose="020F0502020204030204" pitchFamily="34" charset="0"/>
              </a:rPr>
              <a:t>創新教學 經驗傳承</a:t>
            </a:r>
            <a:endParaRPr lang="en-US" altLang="zh-TW" b="1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31096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E22AC05-E166-F9C3-10E8-D79238442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78305"/>
          </a:xfrm>
        </p:spPr>
        <p:txBody>
          <a:bodyPr/>
          <a:lstStyle/>
          <a:p>
            <a:r>
              <a:rPr kumimoji="1" lang="zh-TW" altLang="en-US" dirty="0">
                <a:latin typeface="Kaiti SC" panose="02010600040101010101" pitchFamily="2" charset="-122"/>
                <a:ea typeface="Kaiti SC" panose="02010600040101010101" pitchFamily="2" charset="-122"/>
                <a:cs typeface="Calibri" panose="020F0502020204030204" pitchFamily="34" charset="0"/>
              </a:rPr>
              <a:t>目錄</a:t>
            </a:r>
          </a:p>
        </p:txBody>
      </p:sp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F8E8EBB8-B089-1512-C676-931446B836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1759357"/>
              </p:ext>
            </p:extLst>
          </p:nvPr>
        </p:nvGraphicFramePr>
        <p:xfrm>
          <a:off x="2108200" y="1443790"/>
          <a:ext cx="8128000" cy="4979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id="{C72CC223-5DC8-A852-9AE0-544E8285A93E}"/>
              </a:ext>
            </a:extLst>
          </p:cNvPr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1"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26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E22AC05-E166-F9C3-10E8-D79238442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873" y="452691"/>
            <a:ext cx="10563726" cy="878305"/>
          </a:xfrm>
        </p:spPr>
        <p:txBody>
          <a:bodyPr>
            <a:noAutofit/>
          </a:bodyPr>
          <a:lstStyle/>
          <a:p>
            <a:r>
              <a:rPr lang="zh-TW" altLang="en-US" sz="3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一、</a:t>
            </a:r>
            <a:r>
              <a:rPr lang="zh-TW" altLang="zh-TW" sz="2800" b="1" kern="100" dirty="0">
                <a:solidFill>
                  <a:schemeClr val="tx1"/>
                </a:solidFill>
              </a:rPr>
              <a:t>教材說明：</a:t>
            </a:r>
            <a:br>
              <a:rPr lang="en-US" altLang="zh-TW" sz="28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zh-TW" sz="28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學生英語文能力有限、僅熟悉基礎</a:t>
            </a:r>
            <a:r>
              <a:rPr lang="en-US" altLang="zh-TW" sz="28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zh-TW" altLang="zh-TW" sz="28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協作</a:t>
            </a:r>
            <a:endParaRPr kumimoji="1" lang="zh-TW" altLang="en-US" sz="5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endParaRPr>
          </a:p>
        </p:txBody>
      </p:sp>
      <p:graphicFrame>
        <p:nvGraphicFramePr>
          <p:cNvPr id="6" name="內容版面配置區 5">
            <a:extLst>
              <a:ext uri="{FF2B5EF4-FFF2-40B4-BE49-F238E27FC236}">
                <a16:creationId xmlns:a16="http://schemas.microsoft.com/office/drawing/2014/main" id="{CFC309B7-41A9-B1D7-F142-FBFA6333F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0285091"/>
              </p:ext>
            </p:extLst>
          </p:nvPr>
        </p:nvGraphicFramePr>
        <p:xfrm>
          <a:off x="1252070" y="1527092"/>
          <a:ext cx="10457329" cy="157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資料庫圖表 8">
            <a:extLst>
              <a:ext uri="{FF2B5EF4-FFF2-40B4-BE49-F238E27FC236}">
                <a16:creationId xmlns:a16="http://schemas.microsoft.com/office/drawing/2014/main" id="{AE5AFF7F-8236-07A4-6EAE-7206163132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5790063"/>
              </p:ext>
            </p:extLst>
          </p:nvPr>
        </p:nvGraphicFramePr>
        <p:xfrm>
          <a:off x="729968" y="3111081"/>
          <a:ext cx="11293536" cy="1946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內容版面配置區 5">
            <a:extLst>
              <a:ext uri="{FF2B5EF4-FFF2-40B4-BE49-F238E27FC236}">
                <a16:creationId xmlns:a16="http://schemas.microsoft.com/office/drawing/2014/main" id="{E01F4325-2ACB-5205-AF03-2B8434D89B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4276655"/>
              </p:ext>
            </p:extLst>
          </p:nvPr>
        </p:nvGraphicFramePr>
        <p:xfrm>
          <a:off x="1252070" y="5108087"/>
          <a:ext cx="10457329" cy="157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FB23B09C-26FD-2EA3-2B44-B8D2E6021410}"/>
              </a:ext>
            </a:extLst>
          </p:cNvPr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1"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580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AAB7B87-4B6D-9369-C42D-FC07CA6AB6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253" y="967371"/>
            <a:ext cx="10209666" cy="5705963"/>
          </a:xfrm>
          <a:prstGeom prst="rect">
            <a:avLst/>
          </a:prstGeom>
          <a:noFill/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C7F9EB33-2284-C365-C1A1-3560DB7DFF70}"/>
              </a:ext>
            </a:extLst>
          </p:cNvPr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1"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BC46692F-1901-4867-87FB-78A9DD3F0B61}"/>
              </a:ext>
            </a:extLst>
          </p:cNvPr>
          <p:cNvSpPr txBox="1"/>
          <p:nvPr/>
        </p:nvSpPr>
        <p:spPr>
          <a:xfrm>
            <a:off x="1137862" y="313629"/>
            <a:ext cx="7862299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89000"/>
              </a:lnSpc>
              <a:spcBef>
                <a:spcPct val="0"/>
              </a:spcBef>
            </a:pPr>
            <a:r>
              <a:rPr lang="zh-TW" altLang="en-US" sz="3200" kern="100" dirty="0">
                <a:cs typeface="+mj-cs"/>
              </a:rPr>
              <a:t>二、</a:t>
            </a:r>
            <a:r>
              <a:rPr lang="zh-TW" altLang="zh-TW" sz="3200" kern="100" dirty="0">
                <a:cs typeface="+mj-cs"/>
              </a:rPr>
              <a:t>學習目標</a:t>
            </a:r>
            <a:endParaRPr lang="zh-TW" altLang="en-US" sz="3200" kern="1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45702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D098CF-DB90-DC81-1F65-690FEE09E6AF}"/>
              </a:ext>
            </a:extLst>
          </p:cNvPr>
          <p:cNvSpPr txBox="1">
            <a:spLocks/>
          </p:cNvSpPr>
          <p:nvPr/>
        </p:nvSpPr>
        <p:spPr>
          <a:xfrm>
            <a:off x="1094873" y="452692"/>
            <a:ext cx="10563726" cy="5923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kern="1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三、文獻探討</a:t>
            </a:r>
            <a:endParaRPr kumimoji="1" lang="zh-TW" altLang="en-US" sz="5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8804D34-DBE1-F59B-4480-D0DFD00092F5}"/>
              </a:ext>
            </a:extLst>
          </p:cNvPr>
          <p:cNvSpPr txBox="1"/>
          <p:nvPr/>
        </p:nvSpPr>
        <p:spPr>
          <a:xfrm>
            <a:off x="1385159" y="1254763"/>
            <a:ext cx="8287657" cy="297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ts val="1200"/>
              </a:lnSpc>
              <a:spcBef>
                <a:spcPts val="900"/>
              </a:spcBef>
              <a:spcAft>
                <a:spcPts val="900"/>
              </a:spcAft>
            </a:pPr>
            <a:r>
              <a:rPr lang="zh-TW" altLang="en-US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一）</a:t>
            </a:r>
            <a:r>
              <a:rPr lang="en-US" altLang="zh-TW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PBL</a:t>
            </a:r>
            <a:r>
              <a:rPr lang="zh-TW" altLang="zh-TW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定義應用於社工領域、英語學習領域教學實踐</a:t>
            </a:r>
          </a:p>
        </p:txBody>
      </p:sp>
      <p:sp>
        <p:nvSpPr>
          <p:cNvPr id="7" name="圓角矩形 6">
            <a:extLst>
              <a:ext uri="{FF2B5EF4-FFF2-40B4-BE49-F238E27FC236}">
                <a16:creationId xmlns:a16="http://schemas.microsoft.com/office/drawing/2014/main" id="{35CD916D-DF6E-3E19-350C-13AD56B10043}"/>
              </a:ext>
            </a:extLst>
          </p:cNvPr>
          <p:cNvSpPr/>
          <p:nvPr/>
        </p:nvSpPr>
        <p:spPr>
          <a:xfrm>
            <a:off x="1385159" y="3103307"/>
            <a:ext cx="2867528" cy="199208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使用科技工具</a:t>
            </a:r>
            <a:endParaRPr kumimoji="1" lang="en-US" altLang="zh-TW" sz="2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作為學習鷹架</a:t>
            </a:r>
            <a:endParaRPr kumimoji="1" lang="en-US" altLang="zh-TW" sz="2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kumimoji="1" lang="zh-TW" altLang="en-US" sz="16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Lee, 2018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；</a:t>
            </a:r>
            <a:r>
              <a:rPr lang="en-US" altLang="zh-TW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Kokotsaki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et al., 2016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；</a:t>
            </a:r>
            <a:r>
              <a:rPr lang="en-US" altLang="zh-TW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Yager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, 2010</a:t>
            </a:r>
            <a:r>
              <a:rPr lang="zh-TW" altLang="zh-TW" sz="1600" dirty="0">
                <a:solidFill>
                  <a:schemeClr val="tx1"/>
                </a:solidFill>
                <a:effectLst/>
              </a:rPr>
              <a:t> </a:t>
            </a:r>
            <a:r>
              <a:rPr kumimoji="1" lang="zh-TW" altLang="en-US" sz="16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</a:p>
        </p:txBody>
      </p:sp>
      <p:sp>
        <p:nvSpPr>
          <p:cNvPr id="8" name="圓角矩形 7">
            <a:extLst>
              <a:ext uri="{FF2B5EF4-FFF2-40B4-BE49-F238E27FC236}">
                <a16:creationId xmlns:a16="http://schemas.microsoft.com/office/drawing/2014/main" id="{A214D51E-B13C-9B82-875E-DC1DDAD16140}"/>
              </a:ext>
            </a:extLst>
          </p:cNvPr>
          <p:cNvSpPr/>
          <p:nvPr/>
        </p:nvSpPr>
        <p:spPr>
          <a:xfrm>
            <a:off x="4880428" y="1880479"/>
            <a:ext cx="6778171" cy="107042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階段一</a:t>
            </a:r>
            <a:endParaRPr kumimoji="1" lang="en-US" altLang="zh-TW" sz="2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產生</a:t>
            </a:r>
            <a:r>
              <a:rPr lang="zh-TW" altLang="zh-TW" sz="22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驅動問題</a:t>
            </a:r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啟動專題，驅動知識建構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TW" sz="1600" dirty="0" err="1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Krajcik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et al.,1998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kumimoji="1" lang="zh-TW" altLang="en-US" sz="16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9" name="圓角矩形 8">
            <a:extLst>
              <a:ext uri="{FF2B5EF4-FFF2-40B4-BE49-F238E27FC236}">
                <a16:creationId xmlns:a16="http://schemas.microsoft.com/office/drawing/2014/main" id="{82537D31-DE9F-0F7A-43F4-E919059D2ADB}"/>
              </a:ext>
            </a:extLst>
          </p:cNvPr>
          <p:cNvSpPr/>
          <p:nvPr/>
        </p:nvSpPr>
        <p:spPr>
          <a:xfrm>
            <a:off x="4880427" y="3273851"/>
            <a:ext cx="6778171" cy="1651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階段二</a:t>
            </a:r>
            <a:endParaRPr kumimoji="1" lang="en-US" altLang="zh-TW" sz="2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讓學習者</a:t>
            </a:r>
            <a:r>
              <a:rPr lang="zh-TW" altLang="zh-TW" sz="22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合作</a:t>
            </a:r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，參與</a:t>
            </a:r>
            <a:r>
              <a:rPr lang="zh-TW" altLang="zh-TW" sz="22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情境探究</a:t>
            </a:r>
            <a:r>
              <a:rPr lang="zh-TW" altLang="en-US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：</a:t>
            </a:r>
            <a:endParaRPr lang="en-US" altLang="zh-TW" sz="22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  <a:cs typeface="Times New Roman" panose="02020603050405020304" pitchFamily="18" charset="0"/>
            </a:endParaRPr>
          </a:p>
          <a:p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鼓勵學習者在考慮情境問題的同時調查問題</a:t>
            </a:r>
            <a:endParaRPr lang="en-US" altLang="zh-TW" sz="22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  <a:cs typeface="Times New Roman" panose="02020603050405020304" pitchFamily="18" charset="0"/>
            </a:endParaRPr>
          </a:p>
          <a:p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TW" sz="1600" dirty="0" err="1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Krajcik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et al., 2002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kumimoji="1" lang="zh-TW" altLang="en-US" sz="16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0" name="圓角矩形 9">
            <a:extLst>
              <a:ext uri="{FF2B5EF4-FFF2-40B4-BE49-F238E27FC236}">
                <a16:creationId xmlns:a16="http://schemas.microsoft.com/office/drawing/2014/main" id="{4CE92D54-B0B7-725D-8A1D-80F746C3CC51}"/>
              </a:ext>
            </a:extLst>
          </p:cNvPr>
          <p:cNvSpPr/>
          <p:nvPr/>
        </p:nvSpPr>
        <p:spPr>
          <a:xfrm>
            <a:off x="4880426" y="5247794"/>
            <a:ext cx="6778171" cy="107042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階段三</a:t>
            </a:r>
            <a:endParaRPr kumimoji="1" lang="en-US" altLang="zh-TW" sz="22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r>
              <a:rPr lang="zh-TW" altLang="zh-TW" sz="22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展示</a:t>
            </a:r>
            <a:r>
              <a:rPr lang="zh-TW" altLang="zh-TW" sz="22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學習成果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（劉世雄，</a:t>
            </a:r>
            <a:r>
              <a:rPr lang="en-US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2022; Chin &amp; Chia, 2004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lang="zh-TW" altLang="zh-TW" sz="16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kumimoji="1" lang="zh-TW" altLang="en-US" sz="16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1" name="左大括弧 10">
            <a:extLst>
              <a:ext uri="{FF2B5EF4-FFF2-40B4-BE49-F238E27FC236}">
                <a16:creationId xmlns:a16="http://schemas.microsoft.com/office/drawing/2014/main" id="{965E805B-012A-8FA1-6744-B14A14BF1E56}"/>
              </a:ext>
            </a:extLst>
          </p:cNvPr>
          <p:cNvSpPr/>
          <p:nvPr/>
        </p:nvSpPr>
        <p:spPr>
          <a:xfrm>
            <a:off x="4354286" y="2415693"/>
            <a:ext cx="424540" cy="3425372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46091D1E-66F5-24DC-F13A-A49AC5FB3ECB}"/>
              </a:ext>
            </a:extLst>
          </p:cNvPr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kumimoji="1"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648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8804D34-DBE1-F59B-4480-D0DFD00092F5}"/>
              </a:ext>
            </a:extLst>
          </p:cNvPr>
          <p:cNvSpPr txBox="1"/>
          <p:nvPr/>
        </p:nvSpPr>
        <p:spPr>
          <a:xfrm>
            <a:off x="1385159" y="587107"/>
            <a:ext cx="8287657" cy="280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ts val="1200"/>
              </a:lnSpc>
              <a:spcBef>
                <a:spcPts val="900"/>
              </a:spcBef>
              <a:spcAft>
                <a:spcPts val="900"/>
              </a:spcAft>
            </a:pPr>
            <a:r>
              <a:rPr lang="zh-TW" altLang="en-US" sz="2400" kern="100" dirty="0">
                <a:latin typeface="Kaiti SC" panose="02010600040101010101" pitchFamily="2" charset="-122"/>
                <a:ea typeface="Kaiti SC" panose="02010600040101010101" pitchFamily="2" charset="-122"/>
              </a:rPr>
              <a:t>二</a:t>
            </a:r>
            <a:r>
              <a:rPr lang="zh-TW" altLang="en-US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）心智圖策略知識整合</a:t>
            </a:r>
            <a:endParaRPr lang="zh-TW" altLang="zh-TW" sz="2400" kern="100" dirty="0"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6" name="圓角矩形 5">
            <a:extLst>
              <a:ext uri="{FF2B5EF4-FFF2-40B4-BE49-F238E27FC236}">
                <a16:creationId xmlns:a16="http://schemas.microsoft.com/office/drawing/2014/main" id="{C4CBBABC-45C5-6845-4658-33AB4DEE591F}"/>
              </a:ext>
            </a:extLst>
          </p:cNvPr>
          <p:cNvSpPr/>
          <p:nvPr/>
        </p:nvSpPr>
        <p:spPr>
          <a:xfrm>
            <a:off x="1631902" y="1349020"/>
            <a:ext cx="9631184" cy="77563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心智圖是透過使用語言和符號將知識</a:t>
            </a:r>
            <a:r>
              <a:rPr lang="zh-TW" altLang="zh-TW" sz="2200" kern="1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具象化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的學習策略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Davies, 2011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endParaRPr lang="en-US" altLang="zh-TW" sz="1600" kern="1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2" name="圓角矩形 11">
            <a:extLst>
              <a:ext uri="{FF2B5EF4-FFF2-40B4-BE49-F238E27FC236}">
                <a16:creationId xmlns:a16="http://schemas.microsoft.com/office/drawing/2014/main" id="{0FE3577B-425D-D79C-AC56-C1365335C0C8}"/>
              </a:ext>
            </a:extLst>
          </p:cNvPr>
          <p:cNvSpPr/>
          <p:nvPr/>
        </p:nvSpPr>
        <p:spPr>
          <a:xfrm>
            <a:off x="1631902" y="2500537"/>
            <a:ext cx="9631184" cy="223280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同根源於建構主義，心智圖策略鼓勵學習者</a:t>
            </a:r>
            <a:r>
              <a:rPr lang="zh-TW" altLang="zh-TW" sz="2200" kern="1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分析現有知識框架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來</a:t>
            </a:r>
            <a:r>
              <a:rPr lang="zh-TW" altLang="zh-TW" sz="2200" kern="1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建構新的資訊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2200" kern="1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研究表明，心智圖改善資訊感知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Feng, et al., 2023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；</a:t>
            </a:r>
            <a:r>
              <a:rPr lang="en-US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Wu, 2021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、知識組織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Hwang et al., 2024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和思想表達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Fu et al., 2019</a:t>
            </a:r>
            <a:r>
              <a:rPr lang="zh-TW" altLang="zh-TW" sz="16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2200" kern="1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3" name="圓角矩形 12">
            <a:extLst>
              <a:ext uri="{FF2B5EF4-FFF2-40B4-BE49-F238E27FC236}">
                <a16:creationId xmlns:a16="http://schemas.microsoft.com/office/drawing/2014/main" id="{E9CF4893-8FF8-60A9-BA68-35D405E71B6D}"/>
              </a:ext>
            </a:extLst>
          </p:cNvPr>
          <p:cNvSpPr/>
          <p:nvPr/>
        </p:nvSpPr>
        <p:spPr>
          <a:xfrm>
            <a:off x="1631902" y="5109228"/>
            <a:ext cx="9631184" cy="113292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作為學習鷹架，幫助學習者</a:t>
            </a:r>
            <a:r>
              <a:rPr lang="zh-TW" altLang="zh-TW" sz="2200" kern="100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連結將新內容與已習得內容</a:t>
            </a:r>
            <a:r>
              <a:rPr lang="zh-TW" altLang="zh-TW" sz="2200" kern="1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，有助於更深化理解和記憶。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047878B8-E05D-0466-0ABC-84461BC1EF6E}"/>
              </a:ext>
            </a:extLst>
          </p:cNvPr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1"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474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ACDA16-8312-FB42-5C24-556096428AE3}"/>
              </a:ext>
            </a:extLst>
          </p:cNvPr>
          <p:cNvSpPr txBox="1">
            <a:spLocks/>
          </p:cNvSpPr>
          <p:nvPr/>
        </p:nvSpPr>
        <p:spPr>
          <a:xfrm>
            <a:off x="1094873" y="452692"/>
            <a:ext cx="10563726" cy="5923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kern="1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四、課程設計</a:t>
            </a:r>
          </a:p>
          <a:p>
            <a:endParaRPr kumimoji="1" lang="zh-TW" altLang="en-US" sz="5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  <a:cs typeface="Calibri" panose="020F0502020204030204" pitchFamily="34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03BAEA7-D36C-2374-6482-DFA6A973087B}"/>
              </a:ext>
            </a:extLst>
          </p:cNvPr>
          <p:cNvSpPr txBox="1"/>
          <p:nvPr/>
        </p:nvSpPr>
        <p:spPr>
          <a:xfrm>
            <a:off x="1385159" y="1420350"/>
            <a:ext cx="8287657" cy="297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ts val="1200"/>
              </a:lnSpc>
              <a:spcBef>
                <a:spcPts val="900"/>
              </a:spcBef>
              <a:spcAft>
                <a:spcPts val="900"/>
              </a:spcAft>
            </a:pPr>
            <a:r>
              <a:rPr lang="zh-TW" altLang="en-US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一）教學目標與方法</a:t>
            </a:r>
            <a:endParaRPr lang="zh-TW" altLang="zh-TW" sz="2400" kern="100" dirty="0"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graphicFrame>
        <p:nvGraphicFramePr>
          <p:cNvPr id="5" name="資料庫圖表 4">
            <a:extLst>
              <a:ext uri="{FF2B5EF4-FFF2-40B4-BE49-F238E27FC236}">
                <a16:creationId xmlns:a16="http://schemas.microsoft.com/office/drawing/2014/main" id="{355BE5EB-D357-2F4B-F034-A212BB6295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1331975"/>
              </p:ext>
            </p:extLst>
          </p:nvPr>
        </p:nvGraphicFramePr>
        <p:xfrm>
          <a:off x="1385159" y="1761950"/>
          <a:ext cx="9819870" cy="3526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id="{F98E0DB9-A666-D56C-7CBC-C38DD13ADDB4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4170899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>
            <a:extLst>
              <a:ext uri="{FF2B5EF4-FFF2-40B4-BE49-F238E27FC236}">
                <a16:creationId xmlns:a16="http://schemas.microsoft.com/office/drawing/2014/main" id="{355BE5EB-D357-2F4B-F034-A212BB6295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5224823"/>
              </p:ext>
            </p:extLst>
          </p:nvPr>
        </p:nvGraphicFramePr>
        <p:xfrm>
          <a:off x="1486759" y="796076"/>
          <a:ext cx="9906955" cy="526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D820151F-E27E-7567-EFCB-A231242617ED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196512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D03BAEA7-D36C-2374-6482-DFA6A973087B}"/>
              </a:ext>
            </a:extLst>
          </p:cNvPr>
          <p:cNvSpPr txBox="1"/>
          <p:nvPr/>
        </p:nvSpPr>
        <p:spPr>
          <a:xfrm>
            <a:off x="1385159" y="587107"/>
            <a:ext cx="82876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900"/>
              </a:spcBef>
              <a:spcAft>
                <a:spcPts val="900"/>
              </a:spcAft>
            </a:pPr>
            <a:r>
              <a:rPr lang="zh-TW" altLang="en-US" sz="2400" kern="100" dirty="0">
                <a:latin typeface="Kaiti SC" panose="02010600040101010101" pitchFamily="2" charset="-122"/>
                <a:ea typeface="Kaiti SC" panose="02010600040101010101" pitchFamily="2" charset="-122"/>
              </a:rPr>
              <a:t>二</a:t>
            </a:r>
            <a:r>
              <a:rPr lang="zh-TW" altLang="en-US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）課程目標</a:t>
            </a:r>
            <a:endParaRPr lang="en-US" altLang="zh-TW" sz="2400" kern="100" dirty="0"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17CC12E6-60C0-6575-48D7-39AD74F1A4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4390696"/>
              </p:ext>
            </p:extLst>
          </p:nvPr>
        </p:nvGraphicFramePr>
        <p:xfrm>
          <a:off x="1385159" y="2465424"/>
          <a:ext cx="9819870" cy="3526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圓角矩形 4">
            <a:extLst>
              <a:ext uri="{FF2B5EF4-FFF2-40B4-BE49-F238E27FC236}">
                <a16:creationId xmlns:a16="http://schemas.microsoft.com/office/drawing/2014/main" id="{EADF71C8-0BA8-7922-C5DB-0D3F2A1944CC}"/>
              </a:ext>
            </a:extLst>
          </p:cNvPr>
          <p:cNvSpPr/>
          <p:nvPr/>
        </p:nvSpPr>
        <p:spPr>
          <a:xfrm>
            <a:off x="1385159" y="1365212"/>
            <a:ext cx="2972276" cy="78377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1. </a:t>
            </a:r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英語簡報能力</a:t>
            </a:r>
          </a:p>
        </p:txBody>
      </p:sp>
      <p:sp>
        <p:nvSpPr>
          <p:cNvPr id="7" name="圓角矩形 6">
            <a:extLst>
              <a:ext uri="{FF2B5EF4-FFF2-40B4-BE49-F238E27FC236}">
                <a16:creationId xmlns:a16="http://schemas.microsoft.com/office/drawing/2014/main" id="{ADFE7F15-DA93-D069-BB19-8C2E27BBABD2}"/>
              </a:ext>
            </a:extLst>
          </p:cNvPr>
          <p:cNvSpPr/>
          <p:nvPr/>
        </p:nvSpPr>
        <p:spPr>
          <a:xfrm>
            <a:off x="8232753" y="1353993"/>
            <a:ext cx="2972277" cy="78377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2.</a:t>
            </a:r>
            <a:r>
              <a:rPr kumimoji="1" lang="zh-TW" altLang="en-US" sz="22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en-US" altLang="zh-TW" sz="2200" kern="100" dirty="0" err="1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zh-TW" altLang="en-US" sz="2200" kern="1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協作能力</a:t>
            </a:r>
            <a:endParaRPr lang="zh-TW" altLang="zh-TW" sz="2200" kern="100" dirty="0"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A898437-6584-005F-4355-5F63A42911D1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59612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>
            <a:extLst>
              <a:ext uri="{FF2B5EF4-FFF2-40B4-BE49-F238E27FC236}">
                <a16:creationId xmlns:a16="http://schemas.microsoft.com/office/drawing/2014/main" id="{E7918E84-9B7D-4623-5BB9-8F11E8A257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288743"/>
              </p:ext>
            </p:extLst>
          </p:nvPr>
        </p:nvGraphicFramePr>
        <p:xfrm>
          <a:off x="1356128" y="1022757"/>
          <a:ext cx="10081127" cy="4812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AEC35E17-B20A-E3AF-15B2-CE8A1EFB6447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568425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D03BAEA7-D36C-2374-6482-DFA6A973087B}"/>
              </a:ext>
            </a:extLst>
          </p:cNvPr>
          <p:cNvSpPr txBox="1"/>
          <p:nvPr/>
        </p:nvSpPr>
        <p:spPr>
          <a:xfrm>
            <a:off x="1385159" y="587107"/>
            <a:ext cx="82876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900"/>
              </a:spcBef>
              <a:spcAft>
                <a:spcPts val="900"/>
              </a:spcAft>
            </a:pPr>
            <a:r>
              <a:rPr lang="zh-TW" altLang="en-US" sz="2400" kern="100" dirty="0">
                <a:latin typeface="Kaiti SC" panose="02010600040101010101" pitchFamily="2" charset="-122"/>
                <a:ea typeface="Kaiti SC" panose="02010600040101010101" pitchFamily="2" charset="-122"/>
              </a:rPr>
              <a:t>三</a:t>
            </a:r>
            <a:r>
              <a:rPr lang="zh-TW" altLang="en-US" sz="24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）課程</a:t>
            </a:r>
            <a:r>
              <a:rPr lang="zh-TW" altLang="en-US" sz="2400" kern="100" dirty="0">
                <a:latin typeface="Kaiti SC" panose="02010600040101010101" pitchFamily="2" charset="-122"/>
                <a:ea typeface="Kaiti SC" panose="02010600040101010101" pitchFamily="2" charset="-122"/>
              </a:rPr>
              <a:t>設計與規劃</a:t>
            </a:r>
            <a:endParaRPr lang="en-US" altLang="zh-TW" sz="2400" kern="100" dirty="0"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graphicFrame>
        <p:nvGraphicFramePr>
          <p:cNvPr id="10" name="資料庫圖表 9">
            <a:extLst>
              <a:ext uri="{FF2B5EF4-FFF2-40B4-BE49-F238E27FC236}">
                <a16:creationId xmlns:a16="http://schemas.microsoft.com/office/drawing/2014/main" id="{4932392D-5E0A-088E-1453-33E046F76A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4256223"/>
              </p:ext>
            </p:extLst>
          </p:nvPr>
        </p:nvGraphicFramePr>
        <p:xfrm>
          <a:off x="1385159" y="1347824"/>
          <a:ext cx="9819870" cy="4559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39F8508F-F562-4649-A97E-E6D94F34F19A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779383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B827C7E0-F142-D38C-6D3C-BDF509E641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508" y="1628320"/>
            <a:ext cx="10334335" cy="3601359"/>
          </a:xfrm>
          <a:prstGeom prst="rect">
            <a:avLst/>
          </a:prstGeom>
          <a:noFill/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BF95A752-4796-9928-880E-1D15EC443D9D}"/>
              </a:ext>
            </a:extLst>
          </p:cNvPr>
          <p:cNvSpPr txBox="1"/>
          <p:nvPr/>
        </p:nvSpPr>
        <p:spPr>
          <a:xfrm>
            <a:off x="639715" y="586439"/>
            <a:ext cx="24093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課程安排</a:t>
            </a:r>
            <a:endParaRPr lang="zh-TW" altLang="en-US" sz="24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9A21773-1241-3992-0389-3D22437D6156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625173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資料庫圖表 9">
            <a:extLst>
              <a:ext uri="{FF2B5EF4-FFF2-40B4-BE49-F238E27FC236}">
                <a16:creationId xmlns:a16="http://schemas.microsoft.com/office/drawing/2014/main" id="{4932392D-5E0A-088E-1453-33E046F76A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6770555"/>
              </p:ext>
            </p:extLst>
          </p:nvPr>
        </p:nvGraphicFramePr>
        <p:xfrm>
          <a:off x="1186065" y="201195"/>
          <a:ext cx="10468906" cy="1090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向下箭號 5">
            <a:extLst>
              <a:ext uri="{FF2B5EF4-FFF2-40B4-BE49-F238E27FC236}">
                <a16:creationId xmlns:a16="http://schemas.microsoft.com/office/drawing/2014/main" id="{02F1D9F2-65DE-3A38-4A11-89BF2EE4C88B}"/>
              </a:ext>
            </a:extLst>
          </p:cNvPr>
          <p:cNvSpPr/>
          <p:nvPr/>
        </p:nvSpPr>
        <p:spPr>
          <a:xfrm>
            <a:off x="1024354" y="1291772"/>
            <a:ext cx="354503" cy="5365033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C7E31E6-FEEB-3066-0C5D-D1E778D02F44}"/>
              </a:ext>
            </a:extLst>
          </p:cNvPr>
          <p:cNvSpPr/>
          <p:nvPr/>
        </p:nvSpPr>
        <p:spPr>
          <a:xfrm>
            <a:off x="1538514" y="1291772"/>
            <a:ext cx="10116457" cy="6095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 1. 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簡報技巧引介（第</a:t>
            </a:r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2-7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週）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6EFAC8-FBBA-59BE-13C6-685BECCCCD99}"/>
              </a:ext>
            </a:extLst>
          </p:cNvPr>
          <p:cNvSpPr/>
          <p:nvPr/>
        </p:nvSpPr>
        <p:spPr>
          <a:xfrm>
            <a:off x="1538514" y="1901371"/>
            <a:ext cx="10116457" cy="46445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F86823E-E676-0776-8491-F8C3C403EB1B}"/>
              </a:ext>
            </a:extLst>
          </p:cNvPr>
          <p:cNvSpPr txBox="1"/>
          <p:nvPr/>
        </p:nvSpPr>
        <p:spPr>
          <a:xfrm>
            <a:off x="1848517" y="2044397"/>
            <a:ext cx="9806453" cy="409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選擇 </a:t>
            </a:r>
            <a:r>
              <a:rPr lang="de-DE" altLang="zh-TW" sz="2200" i="1" dirty="0" err="1">
                <a:latin typeface="Kaiti SC" panose="02010600040101010101" pitchFamily="2" charset="-122"/>
                <a:ea typeface="Kaiti SC" panose="02010600040101010101" pitchFamily="2" charset="-122"/>
              </a:rPr>
              <a:t>KeyNote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 1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 與 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2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簡報教科書，適合初階與中階英語能力學生。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每週學習一項核心簡報技巧，如：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講者與主題介紹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簡報結構基本要素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利用視覺效果與統計數據支持論點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教學方法：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觀看相關 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TED Talks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影片，回答與技巧相關問題，</a:t>
            </a:r>
            <a:r>
              <a:rPr lang="zh-TW" altLang="en-US" sz="2200" b="1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提升修辭意識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b="1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分析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影片中技巧的實際應用情況。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DD00CF2-D816-37F6-5168-4ABE6B1AFB31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1328947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C7E31E6-FEEB-3066-0C5D-D1E778D02F44}"/>
              </a:ext>
            </a:extLst>
          </p:cNvPr>
          <p:cNvSpPr/>
          <p:nvPr/>
        </p:nvSpPr>
        <p:spPr>
          <a:xfrm>
            <a:off x="1538514" y="217718"/>
            <a:ext cx="10116457" cy="6095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 2. 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口說演練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6EFAC8-FBBA-59BE-13C6-685BECCCCD99}"/>
              </a:ext>
            </a:extLst>
          </p:cNvPr>
          <p:cNvSpPr/>
          <p:nvPr/>
        </p:nvSpPr>
        <p:spPr>
          <a:xfrm>
            <a:off x="1538514" y="827317"/>
            <a:ext cx="10116457" cy="5913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F86823E-E676-0776-8491-F8C3C403EB1B}"/>
              </a:ext>
            </a:extLst>
          </p:cNvPr>
          <p:cNvSpPr txBox="1"/>
          <p:nvPr/>
        </p:nvSpPr>
        <p:spPr>
          <a:xfrm>
            <a:off x="1848517" y="970343"/>
            <a:ext cx="9443597" cy="2586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小組活動（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4-5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人）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參與鷹架式活動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根據講稿架構準備口說內容，輪流推派成員上臺分享。如：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2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週「自我介紹」：依照架構，以音樂喜好為題練習自我介紹。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4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週「以數據支持論點」：統計組員對社群網路自我再現的看法，進行簡報演練。</a:t>
            </a:r>
          </a:p>
        </p:txBody>
      </p:sp>
      <p:sp>
        <p:nvSpPr>
          <p:cNvPr id="2" name="向下箭號 1">
            <a:extLst>
              <a:ext uri="{FF2B5EF4-FFF2-40B4-BE49-F238E27FC236}">
                <a16:creationId xmlns:a16="http://schemas.microsoft.com/office/drawing/2014/main" id="{5E703036-7184-ACF8-32BE-CC81CA88256E}"/>
              </a:ext>
            </a:extLst>
          </p:cNvPr>
          <p:cNvSpPr/>
          <p:nvPr/>
        </p:nvSpPr>
        <p:spPr>
          <a:xfrm>
            <a:off x="1024354" y="290286"/>
            <a:ext cx="354503" cy="6366519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" name="圓角矩形 3">
            <a:extLst>
              <a:ext uri="{FF2B5EF4-FFF2-40B4-BE49-F238E27FC236}">
                <a16:creationId xmlns:a16="http://schemas.microsoft.com/office/drawing/2014/main" id="{1DFC152E-4D19-089C-9489-19E9781028BF}"/>
              </a:ext>
            </a:extLst>
          </p:cNvPr>
          <p:cNvSpPr/>
          <p:nvPr/>
        </p:nvSpPr>
        <p:spPr>
          <a:xfrm>
            <a:off x="2158520" y="3700104"/>
            <a:ext cx="3913654" cy="229588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0300605-AE7D-F7BB-708B-0FD61481A4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2"/>
          <a:stretch/>
        </p:blipFill>
        <p:spPr bwMode="auto">
          <a:xfrm>
            <a:off x="2430352" y="3836741"/>
            <a:ext cx="3369990" cy="20226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圓角矩形 8">
            <a:extLst>
              <a:ext uri="{FF2B5EF4-FFF2-40B4-BE49-F238E27FC236}">
                <a16:creationId xmlns:a16="http://schemas.microsoft.com/office/drawing/2014/main" id="{1DBABAD5-B3EC-AC74-CBF8-DA8CBEC3507D}"/>
              </a:ext>
            </a:extLst>
          </p:cNvPr>
          <p:cNvSpPr/>
          <p:nvPr/>
        </p:nvSpPr>
        <p:spPr>
          <a:xfrm>
            <a:off x="7253309" y="3710074"/>
            <a:ext cx="3677773" cy="229588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CD531FE8-6A9D-F666-5C21-9F18CB2F0B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0" b="14002"/>
          <a:stretch/>
        </p:blipFill>
        <p:spPr bwMode="auto">
          <a:xfrm>
            <a:off x="7537538" y="3844789"/>
            <a:ext cx="3109313" cy="20264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FE9E4B7E-7AD0-48FE-2DC3-9AE96E6EB654}"/>
              </a:ext>
            </a:extLst>
          </p:cNvPr>
          <p:cNvSpPr txBox="1"/>
          <p:nvPr/>
        </p:nvSpPr>
        <p:spPr>
          <a:xfrm>
            <a:off x="2576322" y="6032551"/>
            <a:ext cx="30780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zh-TW" sz="20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與小組準備口說演練</a:t>
            </a:r>
            <a:r>
              <a:rPr lang="zh-TW" altLang="zh-TW" sz="20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lang="zh-TW" altLang="en-US" sz="20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65B0319F-D2D1-8976-8ABC-3E86148387A5}"/>
              </a:ext>
            </a:extLst>
          </p:cNvPr>
          <p:cNvSpPr txBox="1"/>
          <p:nvPr/>
        </p:nvSpPr>
        <p:spPr>
          <a:xfrm>
            <a:off x="6920743" y="6012345"/>
            <a:ext cx="43429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zh-TW" sz="20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同學代表組員上臺報告給予建議</a:t>
            </a:r>
            <a:r>
              <a:rPr lang="zh-TW" altLang="zh-TW" sz="20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lang="zh-TW" altLang="en-US" sz="20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C41A5ECC-DEF4-79D6-C714-6E5748FCE14F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037331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C7E31E6-FEEB-3066-0C5D-D1E778D02F44}"/>
              </a:ext>
            </a:extLst>
          </p:cNvPr>
          <p:cNvSpPr/>
          <p:nvPr/>
        </p:nvSpPr>
        <p:spPr>
          <a:xfrm>
            <a:off x="1611085" y="1146632"/>
            <a:ext cx="10116457" cy="6095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 3. 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任務整合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6EFAC8-FBBA-59BE-13C6-685BECCCCD99}"/>
              </a:ext>
            </a:extLst>
          </p:cNvPr>
          <p:cNvSpPr/>
          <p:nvPr/>
        </p:nvSpPr>
        <p:spPr>
          <a:xfrm>
            <a:off x="1611085" y="1756230"/>
            <a:ext cx="10116457" cy="40494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F86823E-E676-0776-8491-F8C3C403EB1B}"/>
              </a:ext>
            </a:extLst>
          </p:cNvPr>
          <p:cNvSpPr txBox="1"/>
          <p:nvPr/>
        </p:nvSpPr>
        <p:spPr>
          <a:xfrm>
            <a:off x="1921088" y="1899257"/>
            <a:ext cx="9806454" cy="36023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每週以小組形式進行情境探究，使用教師提供的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漸進提問範例與</a:t>
            </a:r>
            <a:r>
              <a:rPr lang="de-DE" altLang="zh-TW" sz="2200" dirty="0" err="1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de-DE" altLang="zh-TW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協作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構建簡報內容。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altLang="zh-TW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PBL </a:t>
            </a: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流程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產生驅動問題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進行合作情境探究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展示學習成果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逐步完成簡報製作，進度依 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PBL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流程安排。</a:t>
            </a:r>
          </a:p>
        </p:txBody>
      </p:sp>
      <p:sp>
        <p:nvSpPr>
          <p:cNvPr id="2" name="向下箭號 1">
            <a:extLst>
              <a:ext uri="{FF2B5EF4-FFF2-40B4-BE49-F238E27FC236}">
                <a16:creationId xmlns:a16="http://schemas.microsoft.com/office/drawing/2014/main" id="{5E703036-7184-ACF8-32BE-CC81CA88256E}"/>
              </a:ext>
            </a:extLst>
          </p:cNvPr>
          <p:cNvSpPr/>
          <p:nvPr/>
        </p:nvSpPr>
        <p:spPr>
          <a:xfrm>
            <a:off x="1024354" y="290286"/>
            <a:ext cx="354503" cy="5515427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1C6C2FDB-96B3-F7BE-9942-DA849EE7F495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551325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C7E31E6-FEEB-3066-0C5D-D1E778D02F44}"/>
              </a:ext>
            </a:extLst>
          </p:cNvPr>
          <p:cNvSpPr/>
          <p:nvPr/>
        </p:nvSpPr>
        <p:spPr>
          <a:xfrm>
            <a:off x="1611085" y="1146632"/>
            <a:ext cx="10116457" cy="6095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 3. 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任務整合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6EFAC8-FBBA-59BE-13C6-685BECCCCD99}"/>
              </a:ext>
            </a:extLst>
          </p:cNvPr>
          <p:cNvSpPr/>
          <p:nvPr/>
        </p:nvSpPr>
        <p:spPr>
          <a:xfrm>
            <a:off x="1611085" y="1756230"/>
            <a:ext cx="10116457" cy="40494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F86823E-E676-0776-8491-F8C3C403EB1B}"/>
              </a:ext>
            </a:extLst>
          </p:cNvPr>
          <p:cNvSpPr txBox="1"/>
          <p:nvPr/>
        </p:nvSpPr>
        <p:spPr>
          <a:xfrm>
            <a:off x="1921088" y="1899257"/>
            <a:ext cx="9806454" cy="36023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每週以小組形式進行情境探究，使用教師提供的漸進提問範例與</a:t>
            </a:r>
            <a:r>
              <a:rPr lang="de-DE" altLang="zh-TW" sz="2200" dirty="0" err="1"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協作構建簡報內容。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altLang="zh-TW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PBL </a:t>
            </a: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流程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產生驅動問題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進行合作情境探究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展示學習成果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逐步完成簡報製作，進度依 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PBL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流程安排。</a:t>
            </a:r>
          </a:p>
        </p:txBody>
      </p:sp>
      <p:sp>
        <p:nvSpPr>
          <p:cNvPr id="2" name="向下箭號 1">
            <a:extLst>
              <a:ext uri="{FF2B5EF4-FFF2-40B4-BE49-F238E27FC236}">
                <a16:creationId xmlns:a16="http://schemas.microsoft.com/office/drawing/2014/main" id="{5E703036-7184-ACF8-32BE-CC81CA88256E}"/>
              </a:ext>
            </a:extLst>
          </p:cNvPr>
          <p:cNvSpPr/>
          <p:nvPr/>
        </p:nvSpPr>
        <p:spPr>
          <a:xfrm>
            <a:off x="1024354" y="290286"/>
            <a:ext cx="354503" cy="5515427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FB126B7-7F0B-7F0C-46DA-5D58A2C32E49}"/>
              </a:ext>
            </a:extLst>
          </p:cNvPr>
          <p:cNvSpPr/>
          <p:nvPr/>
        </p:nvSpPr>
        <p:spPr>
          <a:xfrm>
            <a:off x="946509" y="290286"/>
            <a:ext cx="10909299" cy="6154055"/>
          </a:xfrm>
          <a:prstGeom prst="rect">
            <a:avLst/>
          </a:prstGeom>
          <a:solidFill>
            <a:schemeClr val="bg1">
              <a:lumMod val="85000"/>
              <a:alpha val="9326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圓角矩形 4">
            <a:extLst>
              <a:ext uri="{FF2B5EF4-FFF2-40B4-BE49-F238E27FC236}">
                <a16:creationId xmlns:a16="http://schemas.microsoft.com/office/drawing/2014/main" id="{807496A5-20F6-2917-AF2E-EE88FDFE7B1A}"/>
              </a:ext>
            </a:extLst>
          </p:cNvPr>
          <p:cNvSpPr/>
          <p:nvPr/>
        </p:nvSpPr>
        <p:spPr>
          <a:xfrm>
            <a:off x="1024354" y="2047342"/>
            <a:ext cx="10514503" cy="291198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FEFDC34-E903-70F5-AF45-715AF120C7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719" y="2343493"/>
            <a:ext cx="9927772" cy="2319679"/>
          </a:xfrm>
          <a:prstGeom prst="rect">
            <a:avLst/>
          </a:prstGeom>
          <a:noFill/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08B1194A-E22A-E329-A16A-9835E490A3B0}"/>
              </a:ext>
            </a:extLst>
          </p:cNvPr>
          <p:cNvSpPr txBox="1"/>
          <p:nvPr/>
        </p:nvSpPr>
        <p:spPr>
          <a:xfrm>
            <a:off x="3277506" y="5179293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PBL</a:t>
            </a:r>
            <a:r>
              <a:rPr lang="zh-TW" altLang="en-US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zh-TW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結合</a:t>
            </a:r>
            <a:r>
              <a:rPr lang="zh-TW" altLang="en-US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en-US" altLang="zh-TW" sz="2200" kern="100" dirty="0" err="1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zh-TW" altLang="en-US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zh-TW" sz="2200" kern="1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協作之簡報專題教學之進度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DF71147B-4995-E949-C824-B5F147A88747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271954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97C9B1A3-039F-4B3E-9B91-5DBC6A004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742593"/>
              </p:ext>
            </p:extLst>
          </p:nvPr>
        </p:nvGraphicFramePr>
        <p:xfrm>
          <a:off x="960660" y="967562"/>
          <a:ext cx="10596931" cy="50056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96541">
                  <a:extLst>
                    <a:ext uri="{9D8B030D-6E8A-4147-A177-3AD203B41FA5}">
                      <a16:colId xmlns:a16="http://schemas.microsoft.com/office/drawing/2014/main" val="1688228535"/>
                    </a:ext>
                  </a:extLst>
                </a:gridCol>
                <a:gridCol w="2600390">
                  <a:extLst>
                    <a:ext uri="{9D8B030D-6E8A-4147-A177-3AD203B41FA5}">
                      <a16:colId xmlns:a16="http://schemas.microsoft.com/office/drawing/2014/main" val="629020060"/>
                    </a:ext>
                  </a:extLst>
                </a:gridCol>
              </a:tblGrid>
              <a:tr h="449798"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 dirty="0">
                          <a:effectLst/>
                        </a:rPr>
                        <a:t>Week 2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>
                          <a:effectLst/>
                        </a:rPr>
                        <a:t>Scaffolded learning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96886581"/>
                  </a:ext>
                </a:extLst>
              </a:tr>
              <a:tr h="1821897"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 dirty="0">
                          <a:effectLst/>
                        </a:rPr>
                        <a:t>Please help me generate an outline of a presentation with the topic, ‘My Experience with Generative AI.’ I would also like you to provide examples related to the field of social work whereas focusing on both positive and negative aspects of user experience.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>
                          <a:effectLst/>
                        </a:rPr>
                        <a:t>Clearly define the task and ask the GPT to provide a framework as an overview of the project 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6171650"/>
                  </a:ext>
                </a:extLst>
              </a:tr>
              <a:tr h="303649"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>
                          <a:effectLst/>
                        </a:rPr>
                        <a:t>Week 3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318262"/>
                  </a:ext>
                </a:extLst>
              </a:tr>
              <a:tr h="2429195"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>
                          <a:effectLst/>
                        </a:rPr>
                        <a:t>You may consider the following options:</a:t>
                      </a:r>
                      <a:endParaRPr lang="zh-TW" sz="2000" kern="100">
                        <a:effectLst/>
                      </a:endParaRPr>
                    </a:p>
                    <a:p>
                      <a:pPr algn="just"/>
                      <a:r>
                        <a:rPr lang="en-US" sz="2000" kern="100">
                          <a:effectLst/>
                        </a:rPr>
                        <a:t>-If you are already satisfied with the outline, please choose one item that you would like to focus on and ask ChatGPT to provide more details. </a:t>
                      </a:r>
                      <a:endParaRPr lang="zh-TW" sz="2000" kern="100">
                        <a:effectLst/>
                      </a:endParaRPr>
                    </a:p>
                    <a:p>
                      <a:pPr algn="just"/>
                      <a:r>
                        <a:rPr lang="en-US" sz="2000" kern="100">
                          <a:effectLst/>
                        </a:rPr>
                        <a:t>Prompt example: “I would like to learn more about...” </a:t>
                      </a:r>
                      <a:endParaRPr lang="zh-TW" sz="2000" kern="100">
                        <a:effectLst/>
                      </a:endParaRPr>
                    </a:p>
                    <a:p>
                      <a:pPr algn="just"/>
                      <a:r>
                        <a:rPr lang="en-US" sz="2000" kern="100">
                          <a:effectLst/>
                        </a:rPr>
                        <a:t>-If you are still not satisfied, please highlight which part you are not satisfied with and ask for further modifications. Prompt example: “I do not like the example you provided, please give me another one.” 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00" dirty="0">
                          <a:effectLst/>
                        </a:rPr>
                        <a:t>Provide options to follow the framework and ask further information from </a:t>
                      </a:r>
                      <a:r>
                        <a:rPr lang="en-US" sz="2000" kern="100" dirty="0" err="1">
                          <a:effectLst/>
                        </a:rPr>
                        <a:t>ChatGPT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0918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76947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0A98B2-5C67-B665-73E8-70E113B7B356}"/>
              </a:ext>
            </a:extLst>
          </p:cNvPr>
          <p:cNvSpPr/>
          <p:nvPr/>
        </p:nvSpPr>
        <p:spPr>
          <a:xfrm>
            <a:off x="1233714" y="203200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1-2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D1C8A5B-3029-0820-0430-249B88CFEB51}"/>
              </a:ext>
            </a:extLst>
          </p:cNvPr>
          <p:cNvSpPr/>
          <p:nvPr/>
        </p:nvSpPr>
        <p:spPr>
          <a:xfrm>
            <a:off x="2830286" y="203200"/>
            <a:ext cx="2264229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 產生驅動問題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898DEE9-CB64-CBB9-200E-21520B9C1A19}"/>
              </a:ext>
            </a:extLst>
          </p:cNvPr>
          <p:cNvSpPr/>
          <p:nvPr/>
        </p:nvSpPr>
        <p:spPr>
          <a:xfrm>
            <a:off x="1233714" y="928915"/>
            <a:ext cx="10116457" cy="22932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1986BF50-DC71-A611-4406-2A926C2F154B}"/>
              </a:ext>
            </a:extLst>
          </p:cNvPr>
          <p:cNvSpPr txBox="1"/>
          <p:nvPr/>
        </p:nvSpPr>
        <p:spPr>
          <a:xfrm>
            <a:off x="1444171" y="979849"/>
            <a:ext cx="8650514" cy="2078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：介紹 </a:t>
            </a:r>
            <a:r>
              <a:rPr lang="de-DE" altLang="zh-TW" sz="2200" b="0" i="0" u="none" strike="noStrike" dirty="0" err="1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GenAI</a:t>
            </a:r>
            <a:r>
              <a:rPr lang="de-DE" altLang="zh-TW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的應用，激發學習動機。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小組（</a:t>
            </a:r>
            <a:r>
              <a:rPr lang="en-US" altLang="zh-TW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4-5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人）分享與分析使用 </a:t>
            </a:r>
            <a:r>
              <a:rPr lang="de-DE" altLang="zh-TW" sz="2200" b="0" i="0" u="none" strike="noStrike" dirty="0" err="1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GenAI</a:t>
            </a:r>
            <a:r>
              <a:rPr lang="de-DE" altLang="zh-TW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的經驗，提出反思。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提供真實學習教材與情境，促進學生討論。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2AAB559-EA6E-DC47-D866-5DD32ABF6153}"/>
              </a:ext>
            </a:extLst>
          </p:cNvPr>
          <p:cNvSpPr/>
          <p:nvPr/>
        </p:nvSpPr>
        <p:spPr>
          <a:xfrm>
            <a:off x="1233714" y="3396206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3-7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A941028-9580-3759-3D0F-A6D462EDC219}"/>
              </a:ext>
            </a:extLst>
          </p:cNvPr>
          <p:cNvSpPr/>
          <p:nvPr/>
        </p:nvSpPr>
        <p:spPr>
          <a:xfrm>
            <a:off x="2830286" y="3396206"/>
            <a:ext cx="2264229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合作情境探究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D6CB903-33DA-DEF8-8665-6220BD486454}"/>
              </a:ext>
            </a:extLst>
          </p:cNvPr>
          <p:cNvSpPr/>
          <p:nvPr/>
        </p:nvSpPr>
        <p:spPr>
          <a:xfrm>
            <a:off x="1233714" y="4121921"/>
            <a:ext cx="10116457" cy="25867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3261BCDB-B181-AC2B-F940-9C08C1869AA1}"/>
              </a:ext>
            </a:extLst>
          </p:cNvPr>
          <p:cNvSpPr txBox="1"/>
          <p:nvPr/>
        </p:nvSpPr>
        <p:spPr>
          <a:xfrm>
            <a:off x="1444171" y="4172855"/>
            <a:ext cx="9906000" cy="2586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：學習與 </a:t>
            </a:r>
            <a:r>
              <a:rPr lang="de-DE" altLang="zh-TW" sz="2200" b="0" i="0" u="none" strike="noStrike" dirty="0" err="1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de-DE" altLang="zh-TW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協作簡報製作。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記錄使用 </a:t>
            </a:r>
            <a:r>
              <a:rPr lang="de-DE" altLang="zh-TW" sz="2200" dirty="0" err="1">
                <a:latin typeface="Kaiti SC" panose="02010600040101010101" pitchFamily="2" charset="-122"/>
                <a:ea typeface="Kaiti SC" panose="02010600040101010101" pitchFamily="2" charset="-122"/>
              </a:rPr>
              <a:t>GenAI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的正負面經驗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依據漸進提問與 </a:t>
            </a:r>
            <a:r>
              <a:rPr lang="de-DE" altLang="zh-TW" sz="2200" dirty="0" err="1"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協作，發佈聊天內容到討論區供觀摩。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教師提供進度回饋與提問範例，促進小組進步。</a:t>
            </a:r>
            <a:endParaRPr lang="zh-TW" altLang="en-US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634B4C9-61BC-516E-B5FC-4215E05530EB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541486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3C5988D5-C59A-5D6F-DEE9-A425A1458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478" y="133578"/>
            <a:ext cx="10755365" cy="6122081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5F00D4A5-1538-0BAA-FA7C-9BCF1FB7E37E}"/>
              </a:ext>
            </a:extLst>
          </p:cNvPr>
          <p:cNvSpPr txBox="1"/>
          <p:nvPr/>
        </p:nvSpPr>
        <p:spPr>
          <a:xfrm>
            <a:off x="2120902" y="6340029"/>
            <a:ext cx="86505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學生使用</a:t>
            </a:r>
            <a:r>
              <a:rPr lang="en-US" altLang="zh-TW" sz="2200" dirty="0" err="1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漸進提問並貼於討論區供同儕查閱之畫面</a:t>
            </a:r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lang="zh-TW" altLang="en-US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CE027AD4-583B-3565-5208-75AF6BBC0C56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417127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0A98B2-5C67-B665-73E8-70E113B7B356}"/>
              </a:ext>
            </a:extLst>
          </p:cNvPr>
          <p:cNvSpPr/>
          <p:nvPr/>
        </p:nvSpPr>
        <p:spPr>
          <a:xfrm>
            <a:off x="1233714" y="333827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8-9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D1C8A5B-3029-0820-0430-249B88CFEB51}"/>
              </a:ext>
            </a:extLst>
          </p:cNvPr>
          <p:cNvSpPr/>
          <p:nvPr/>
        </p:nvSpPr>
        <p:spPr>
          <a:xfrm>
            <a:off x="2830286" y="333827"/>
            <a:ext cx="2264229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展示學習成果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898DEE9-CB64-CBB9-200E-21520B9C1A19}"/>
              </a:ext>
            </a:extLst>
          </p:cNvPr>
          <p:cNvSpPr/>
          <p:nvPr/>
        </p:nvSpPr>
        <p:spPr>
          <a:xfrm>
            <a:off x="1233714" y="1059542"/>
            <a:ext cx="10116457" cy="22932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1986BF50-DC71-A611-4406-2A926C2F154B}"/>
              </a:ext>
            </a:extLst>
          </p:cNvPr>
          <p:cNvSpPr txBox="1"/>
          <p:nvPr/>
        </p:nvSpPr>
        <p:spPr>
          <a:xfrm>
            <a:off x="1444171" y="1110476"/>
            <a:ext cx="8650514" cy="207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：完成並展示簡報內容。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8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週：進行英語口頭報告，教師與同儕提供評語。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800100" lvl="1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9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週：根據回饋修改簡報內容與口說表現，再次報告。</a:t>
            </a:r>
            <a:endParaRPr lang="zh-TW" altLang="en-US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2AAB559-EA6E-DC47-D866-5DD32ABF6153}"/>
              </a:ext>
            </a:extLst>
          </p:cNvPr>
          <p:cNvSpPr/>
          <p:nvPr/>
        </p:nvSpPr>
        <p:spPr>
          <a:xfrm>
            <a:off x="1233714" y="3635829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10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週開始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A941028-9580-3759-3D0F-A6D462EDC219}"/>
              </a:ext>
            </a:extLst>
          </p:cNvPr>
          <p:cNvSpPr/>
          <p:nvPr/>
        </p:nvSpPr>
        <p:spPr>
          <a:xfrm>
            <a:off x="2830286" y="3635829"/>
            <a:ext cx="2264229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方案設計專題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D6CB903-33DA-DEF8-8665-6220BD486454}"/>
              </a:ext>
            </a:extLst>
          </p:cNvPr>
          <p:cNvSpPr/>
          <p:nvPr/>
        </p:nvSpPr>
        <p:spPr>
          <a:xfrm>
            <a:off x="1233714" y="4361544"/>
            <a:ext cx="10116457" cy="20321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3261BCDB-B181-AC2B-F940-9C08C1869AA1}"/>
              </a:ext>
            </a:extLst>
          </p:cNvPr>
          <p:cNvSpPr txBox="1"/>
          <p:nvPr/>
        </p:nvSpPr>
        <p:spPr>
          <a:xfrm>
            <a:off x="1444172" y="4535578"/>
            <a:ext cx="8860972" cy="1567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結構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：每週教學活動依循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2-7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週模式分為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簡報技巧引介（</a:t>
            </a:r>
            <a:r>
              <a:rPr lang="en-US" altLang="zh-TW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35 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分鐘）、口說演練（</a:t>
            </a:r>
            <a:r>
              <a:rPr lang="en-US" altLang="zh-TW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25 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分鐘）、任務整合（</a:t>
            </a:r>
            <a:r>
              <a:rPr lang="en-US" altLang="zh-TW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35 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分鐘）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方法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：結合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心智圖策略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與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漸進提問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進行 </a:t>
            </a:r>
            <a:r>
              <a:rPr lang="de-DE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PBL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教學。</a:t>
            </a:r>
            <a:endParaRPr lang="zh-TW" altLang="en-US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8568950F-3E0D-0BA9-5FD7-7D50686B5324}"/>
              </a:ext>
            </a:extLst>
          </p:cNvPr>
          <p:cNvCxnSpPr/>
          <p:nvPr/>
        </p:nvCxnSpPr>
        <p:spPr>
          <a:xfrm>
            <a:off x="5239657" y="3991429"/>
            <a:ext cx="67781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箭頭接點 8">
            <a:extLst>
              <a:ext uri="{FF2B5EF4-FFF2-40B4-BE49-F238E27FC236}">
                <a16:creationId xmlns:a16="http://schemas.microsoft.com/office/drawing/2014/main" id="{D64787E2-E8DD-7131-06D6-1040859602F0}"/>
              </a:ext>
            </a:extLst>
          </p:cNvPr>
          <p:cNvCxnSpPr/>
          <p:nvPr/>
        </p:nvCxnSpPr>
        <p:spPr>
          <a:xfrm>
            <a:off x="10305144" y="4152074"/>
            <a:ext cx="0" cy="25980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矩形 14">
            <a:extLst>
              <a:ext uri="{FF2B5EF4-FFF2-40B4-BE49-F238E27FC236}">
                <a16:creationId xmlns:a16="http://schemas.microsoft.com/office/drawing/2014/main" id="{BEE0546D-EC85-8BA9-3C4C-0FFF0C8A591C}"/>
              </a:ext>
            </a:extLst>
          </p:cNvPr>
          <p:cNvSpPr/>
          <p:nvPr/>
        </p:nvSpPr>
        <p:spPr>
          <a:xfrm>
            <a:off x="10435774" y="4152074"/>
            <a:ext cx="1582055" cy="72620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2A106ADA-D720-B283-C4A4-5CCE666BF2DB}"/>
              </a:ext>
            </a:extLst>
          </p:cNvPr>
          <p:cNvSpPr txBox="1"/>
          <p:nvPr/>
        </p:nvSpPr>
        <p:spPr>
          <a:xfrm>
            <a:off x="10457544" y="4171871"/>
            <a:ext cx="1538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2000" dirty="0">
                <a:latin typeface="Kaiti SC" panose="02010600040101010101" pitchFamily="2" charset="-122"/>
                <a:ea typeface="Kaiti SC" panose="02010600040101010101" pitchFamily="2" charset="-122"/>
              </a:rPr>
              <a:t>10-15</a:t>
            </a:r>
            <a:r>
              <a:rPr kumimoji="1" lang="zh-TW" altLang="en-US" sz="2000" dirty="0">
                <a:latin typeface="Kaiti SC" panose="02010600040101010101" pitchFamily="2" charset="-122"/>
                <a:ea typeface="Kaiti SC" panose="02010600040101010101" pitchFamily="2" charset="-122"/>
              </a:rPr>
              <a:t>週使用心智圖策略</a:t>
            </a:r>
            <a:endParaRPr kumimoji="1" lang="en-US" altLang="zh-TW" sz="20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09430F64-520C-26B4-6AD5-7F3CE297C5DB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20904244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2A3D100B-71E1-2BB8-3FBB-4638894F32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73" y="1124900"/>
            <a:ext cx="10893491" cy="4390528"/>
          </a:xfrm>
          <a:prstGeom prst="rect">
            <a:avLst/>
          </a:prstGeom>
          <a:noFill/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914895EF-DF65-243D-94C2-5BB633F25046}"/>
              </a:ext>
            </a:extLst>
          </p:cNvPr>
          <p:cNvSpPr txBox="1"/>
          <p:nvPr/>
        </p:nvSpPr>
        <p:spPr>
          <a:xfrm>
            <a:off x="867210" y="453880"/>
            <a:ext cx="72136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PBL</a:t>
            </a:r>
            <a:r>
              <a:rPr lang="zh-TW" altLang="en-US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結合</a:t>
            </a:r>
            <a:r>
              <a:rPr lang="zh-TW" altLang="en-US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TW" sz="2200" dirty="0" err="1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zh-TW" altLang="en-US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協作與心智圖之方案設計教學之進度</a:t>
            </a:r>
            <a:r>
              <a:rPr lang="zh-TW" altLang="zh-TW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lang="zh-TW" altLang="en-US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06B4594-3C0D-3239-D66F-0C71D06CA5C0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238856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81951E9-D30E-3B62-49E2-DF287B988FE3}"/>
              </a:ext>
            </a:extLst>
          </p:cNvPr>
          <p:cNvSpPr/>
          <p:nvPr/>
        </p:nvSpPr>
        <p:spPr>
          <a:xfrm>
            <a:off x="1233714" y="718458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10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0230C1F-1767-B59D-A470-00D4680675F8}"/>
              </a:ext>
            </a:extLst>
          </p:cNvPr>
          <p:cNvSpPr/>
          <p:nvPr/>
        </p:nvSpPr>
        <p:spPr>
          <a:xfrm>
            <a:off x="2830286" y="718458"/>
            <a:ext cx="4775200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產生驅動問題</a:t>
            </a:r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確立問題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9BEAA64-1B5B-33DD-CC48-FE27897B0079}"/>
              </a:ext>
            </a:extLst>
          </p:cNvPr>
          <p:cNvSpPr/>
          <p:nvPr/>
        </p:nvSpPr>
        <p:spPr>
          <a:xfrm>
            <a:off x="1233714" y="1444173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10661E1-D773-579C-CF17-240BB3A0E671}"/>
              </a:ext>
            </a:extLst>
          </p:cNvPr>
          <p:cNvSpPr txBox="1"/>
          <p:nvPr/>
        </p:nvSpPr>
        <p:spPr>
          <a:xfrm>
            <a:off x="1444171" y="1618207"/>
            <a:ext cx="9514115" cy="1059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：認識方案設計概念與邏輯。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：確定希望解決的問題，調查相關原因。</a:t>
            </a:r>
            <a:endParaRPr lang="zh-TW" altLang="en-US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5B86BFE-492E-7370-9E77-33AC06880B56}"/>
              </a:ext>
            </a:extLst>
          </p:cNvPr>
          <p:cNvSpPr/>
          <p:nvPr/>
        </p:nvSpPr>
        <p:spPr>
          <a:xfrm>
            <a:off x="1233714" y="3672115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11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633F930-E9F0-A6CB-72FC-71B3B078074F}"/>
              </a:ext>
            </a:extLst>
          </p:cNvPr>
          <p:cNvSpPr/>
          <p:nvPr/>
        </p:nvSpPr>
        <p:spPr>
          <a:xfrm>
            <a:off x="2830286" y="3672115"/>
            <a:ext cx="4775200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產生驅動問題</a:t>
            </a:r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需求或原因分析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A6D13CC-0AC1-6ED7-9E5D-8EE2171E9B1A}"/>
              </a:ext>
            </a:extLst>
          </p:cNvPr>
          <p:cNvSpPr/>
          <p:nvPr/>
        </p:nvSpPr>
        <p:spPr>
          <a:xfrm>
            <a:off x="1233714" y="4397830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36BE4CF-881E-EE5E-7C7B-7E1CCF6C992F}"/>
              </a:ext>
            </a:extLst>
          </p:cNvPr>
          <p:cNvSpPr txBox="1"/>
          <p:nvPr/>
        </p:nvSpPr>
        <p:spPr>
          <a:xfrm>
            <a:off x="1444171" y="4571864"/>
            <a:ext cx="9514115" cy="1059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分析問題背後成因與案主需求。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聚焦問題並確定核心需求。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F5565E99-70DB-8077-BF75-CAF053C87BD2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11078868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81951E9-D30E-3B62-49E2-DF287B988FE3}"/>
              </a:ext>
            </a:extLst>
          </p:cNvPr>
          <p:cNvSpPr/>
          <p:nvPr/>
        </p:nvSpPr>
        <p:spPr>
          <a:xfrm>
            <a:off x="1233714" y="718458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12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0230C1F-1767-B59D-A470-00D4680675F8}"/>
              </a:ext>
            </a:extLst>
          </p:cNvPr>
          <p:cNvSpPr/>
          <p:nvPr/>
        </p:nvSpPr>
        <p:spPr>
          <a:xfrm>
            <a:off x="2830285" y="718458"/>
            <a:ext cx="6081485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合作情境探究</a:t>
            </a:r>
            <a:r>
              <a:rPr lang="en-US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lang="zh-TW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確立方案目標合作情境探究</a:t>
            </a:r>
            <a:r>
              <a:rPr lang="zh-TW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9BEAA64-1B5B-33DD-CC48-FE27897B0079}"/>
              </a:ext>
            </a:extLst>
          </p:cNvPr>
          <p:cNvSpPr/>
          <p:nvPr/>
        </p:nvSpPr>
        <p:spPr>
          <a:xfrm>
            <a:off x="1233714" y="1444173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10661E1-D773-579C-CF17-240BB3A0E671}"/>
              </a:ext>
            </a:extLst>
          </p:cNvPr>
          <p:cNvSpPr txBox="1"/>
          <p:nvPr/>
        </p:nvSpPr>
        <p:spPr>
          <a:xfrm>
            <a:off x="1444171" y="1618207"/>
            <a:ext cx="9514115" cy="1063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設定具體可行的方案目標。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根據需求與問題調整目標方向。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5B86BFE-492E-7370-9E77-33AC06880B56}"/>
              </a:ext>
            </a:extLst>
          </p:cNvPr>
          <p:cNvSpPr/>
          <p:nvPr/>
        </p:nvSpPr>
        <p:spPr>
          <a:xfrm>
            <a:off x="1233714" y="3280231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13-14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633F930-E9F0-A6CB-72FC-71B3B078074F}"/>
              </a:ext>
            </a:extLst>
          </p:cNvPr>
          <p:cNvSpPr/>
          <p:nvPr/>
        </p:nvSpPr>
        <p:spPr>
          <a:xfrm>
            <a:off x="2830286" y="3280231"/>
            <a:ext cx="4775200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合作情境探究</a:t>
            </a:r>
            <a:r>
              <a:rPr lang="en-US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kumimoji="1" lang="zh-TW" altLang="en-US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擬定服務計畫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A6D13CC-0AC1-6ED7-9E5D-8EE2171E9B1A}"/>
              </a:ext>
            </a:extLst>
          </p:cNvPr>
          <p:cNvSpPr/>
          <p:nvPr/>
        </p:nvSpPr>
        <p:spPr>
          <a:xfrm>
            <a:off x="1233714" y="4005946"/>
            <a:ext cx="10116457" cy="23513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36BE4CF-881E-EE5E-7C7B-7E1CCF6C992F}"/>
              </a:ext>
            </a:extLst>
          </p:cNvPr>
          <p:cNvSpPr txBox="1"/>
          <p:nvPr/>
        </p:nvSpPr>
        <p:spPr>
          <a:xfrm>
            <a:off x="1444171" y="4179980"/>
            <a:ext cx="9514115" cy="1556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完成資源分配與方法設計。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概述實現目標所需的人力、物力與方法。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C3D7CF6E-7F1E-8051-209D-828EF50B54D5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21080433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81951E9-D30E-3B62-49E2-DF287B988FE3}"/>
              </a:ext>
            </a:extLst>
          </p:cNvPr>
          <p:cNvSpPr/>
          <p:nvPr/>
        </p:nvSpPr>
        <p:spPr>
          <a:xfrm>
            <a:off x="1233714" y="718458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15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0230C1F-1767-B59D-A470-00D4680675F8}"/>
              </a:ext>
            </a:extLst>
          </p:cNvPr>
          <p:cNvSpPr/>
          <p:nvPr/>
        </p:nvSpPr>
        <p:spPr>
          <a:xfrm>
            <a:off x="2830285" y="718458"/>
            <a:ext cx="4165601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合作情境探究</a:t>
            </a:r>
            <a:r>
              <a:rPr lang="en-US" altLang="zh-TW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lang="zh-TW" altLang="en-US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方案評估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9BEAA64-1B5B-33DD-CC48-FE27897B0079}"/>
              </a:ext>
            </a:extLst>
          </p:cNvPr>
          <p:cNvSpPr/>
          <p:nvPr/>
        </p:nvSpPr>
        <p:spPr>
          <a:xfrm>
            <a:off x="1233714" y="1444173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10661E1-D773-579C-CF17-240BB3A0E671}"/>
              </a:ext>
            </a:extLst>
          </p:cNvPr>
          <p:cNvSpPr txBox="1"/>
          <p:nvPr/>
        </p:nvSpPr>
        <p:spPr>
          <a:xfrm>
            <a:off x="1444171" y="1618207"/>
            <a:ext cx="9514115" cy="1059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設計評估方案成效的方法。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總結方案並確定評估指標。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5B86BFE-492E-7370-9E77-33AC06880B56}"/>
              </a:ext>
            </a:extLst>
          </p:cNvPr>
          <p:cNvSpPr/>
          <p:nvPr/>
        </p:nvSpPr>
        <p:spPr>
          <a:xfrm>
            <a:off x="1233714" y="3628571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16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633F930-E9F0-A6CB-72FC-71B3B078074F}"/>
              </a:ext>
            </a:extLst>
          </p:cNvPr>
          <p:cNvSpPr/>
          <p:nvPr/>
        </p:nvSpPr>
        <p:spPr>
          <a:xfrm>
            <a:off x="2830286" y="3628571"/>
            <a:ext cx="4165600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總結與進度追蹤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A6D13CC-0AC1-6ED7-9E5D-8EE2171E9B1A}"/>
              </a:ext>
            </a:extLst>
          </p:cNvPr>
          <p:cNvSpPr/>
          <p:nvPr/>
        </p:nvSpPr>
        <p:spPr>
          <a:xfrm>
            <a:off x="1233714" y="4354286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36BE4CF-881E-EE5E-7C7B-7E1CCF6C992F}"/>
              </a:ext>
            </a:extLst>
          </p:cNvPr>
          <p:cNvSpPr txBox="1"/>
          <p:nvPr/>
        </p:nvSpPr>
        <p:spPr>
          <a:xfrm>
            <a:off x="1444171" y="4528320"/>
            <a:ext cx="9514115" cy="1059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回顧學習成果與追蹤各組進度。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總結簡報製作與方案設計過程中的技巧應用。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48463161-E59A-5DEA-27D2-7F90F5BB46A2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683501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81951E9-D30E-3B62-49E2-DF287B988FE3}"/>
              </a:ext>
            </a:extLst>
          </p:cNvPr>
          <p:cNvSpPr/>
          <p:nvPr/>
        </p:nvSpPr>
        <p:spPr>
          <a:xfrm>
            <a:off x="1233714" y="529771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17-18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0230C1F-1767-B59D-A470-00D4680675F8}"/>
              </a:ext>
            </a:extLst>
          </p:cNvPr>
          <p:cNvSpPr/>
          <p:nvPr/>
        </p:nvSpPr>
        <p:spPr>
          <a:xfrm>
            <a:off x="2830286" y="529771"/>
            <a:ext cx="3701144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英語口頭報告方案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9BEAA64-1B5B-33DD-CC48-FE27897B0079}"/>
              </a:ext>
            </a:extLst>
          </p:cNvPr>
          <p:cNvSpPr/>
          <p:nvPr/>
        </p:nvSpPr>
        <p:spPr>
          <a:xfrm>
            <a:off x="1233714" y="1255486"/>
            <a:ext cx="10116457" cy="23732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10661E1-D773-579C-CF17-240BB3A0E671}"/>
              </a:ext>
            </a:extLst>
          </p:cNvPr>
          <p:cNvSpPr txBox="1"/>
          <p:nvPr/>
        </p:nvSpPr>
        <p:spPr>
          <a:xfrm>
            <a:off x="1444171" y="1429520"/>
            <a:ext cx="9514115" cy="2078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完整展示方案設計成果。</a:t>
            </a:r>
            <a:endParaRPr lang="en-US" altLang="zh-TW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dirty="0">
                <a:latin typeface="Kaiti SC" panose="02010600040101010101" pitchFamily="2" charset="-122"/>
                <a:ea typeface="Kaiti SC" panose="02010600040101010101" pitchFamily="2" charset="-122"/>
              </a:rPr>
              <a:t>活動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17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週：根據教師回饋修改簡報內容。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第 </a:t>
            </a:r>
            <a:r>
              <a:rPr lang="en-US" altLang="zh-TW" sz="2200" dirty="0">
                <a:latin typeface="Kaiti SC" panose="02010600040101010101" pitchFamily="2" charset="-122"/>
                <a:ea typeface="Kaiti SC" panose="02010600040101010101" pitchFamily="2" charset="-122"/>
              </a:rPr>
              <a:t>18 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週：最終報告並由教師、協同教師與同儕依評分表評分。</a:t>
            </a:r>
            <a:endParaRPr lang="zh-TW" altLang="en-US" sz="22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5B86BFE-492E-7370-9E77-33AC06880B56}"/>
              </a:ext>
            </a:extLst>
          </p:cNvPr>
          <p:cNvSpPr/>
          <p:nvPr/>
        </p:nvSpPr>
        <p:spPr>
          <a:xfrm>
            <a:off x="1233714" y="3991428"/>
            <a:ext cx="1596572" cy="725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10-15</a:t>
            </a:r>
            <a:r>
              <a:rPr kumimoji="1" lang="zh-TW" altLang="en-US" sz="2400" dirty="0">
                <a:solidFill>
                  <a:schemeClr val="tx1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週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633F930-E9F0-A6CB-72FC-71B3B078074F}"/>
              </a:ext>
            </a:extLst>
          </p:cNvPr>
          <p:cNvSpPr/>
          <p:nvPr/>
        </p:nvSpPr>
        <p:spPr>
          <a:xfrm>
            <a:off x="2830286" y="3991428"/>
            <a:ext cx="3701144" cy="725715"/>
          </a:xfrm>
          <a:prstGeom prst="rect">
            <a:avLst/>
          </a:prstGeom>
          <a:solidFill>
            <a:schemeClr val="bg1">
              <a:lumMod val="85000"/>
              <a:alpha val="51782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心智圖整合</a:t>
            </a:r>
            <a:endParaRPr kumimoji="1" lang="zh-TW" altLang="en-US" sz="2400" dirty="0">
              <a:solidFill>
                <a:schemeClr val="tx1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A6D13CC-0AC1-6ED7-9E5D-8EE2171E9B1A}"/>
              </a:ext>
            </a:extLst>
          </p:cNvPr>
          <p:cNvSpPr/>
          <p:nvPr/>
        </p:nvSpPr>
        <p:spPr>
          <a:xfrm>
            <a:off x="1233714" y="4717143"/>
            <a:ext cx="10116457" cy="15022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36BE4CF-881E-EE5E-7C7B-7E1CCF6C992F}"/>
              </a:ext>
            </a:extLst>
          </p:cNvPr>
          <p:cNvSpPr txBox="1"/>
          <p:nvPr/>
        </p:nvSpPr>
        <p:spPr>
          <a:xfrm>
            <a:off x="1444171" y="4891177"/>
            <a:ext cx="9514115" cy="1059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200" b="1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目的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：記錄與 </a:t>
            </a:r>
            <a:r>
              <a:rPr lang="de-DE" altLang="zh-TW" sz="2200" b="0" i="0" u="none" strike="noStrike" dirty="0" err="1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ChatGPT</a:t>
            </a:r>
            <a:r>
              <a:rPr lang="de-DE" altLang="zh-TW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協作及小組討論的關鍵概念，確保階段性任務的</a:t>
            </a:r>
            <a:r>
              <a:rPr lang="zh-TW" altLang="en-US" sz="2200" b="0" i="0" u="none" strike="noStrike" dirty="0">
                <a:solidFill>
                  <a:srgbClr val="00206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連貫與一致性</a:t>
            </a:r>
            <a:r>
              <a:rPr lang="zh-TW" altLang="en-US" sz="2200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cxnSp>
        <p:nvCxnSpPr>
          <p:cNvPr id="11" name="直線接點 10">
            <a:extLst>
              <a:ext uri="{FF2B5EF4-FFF2-40B4-BE49-F238E27FC236}">
                <a16:creationId xmlns:a16="http://schemas.microsoft.com/office/drawing/2014/main" id="{801868F3-D23C-6668-86AC-2AB9ACF81C7C}"/>
              </a:ext>
            </a:extLst>
          </p:cNvPr>
          <p:cNvCxnSpPr/>
          <p:nvPr/>
        </p:nvCxnSpPr>
        <p:spPr>
          <a:xfrm>
            <a:off x="938463" y="3826042"/>
            <a:ext cx="1098483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67E437F8-031E-C090-674F-EF49A417AF8F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1352849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53AB0EBC-7E52-4086-44D3-AE3D196D88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93" y="296080"/>
            <a:ext cx="8327446" cy="5887005"/>
          </a:xfrm>
          <a:prstGeom prst="rect">
            <a:avLst/>
          </a:prstGeom>
          <a:noFill/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A8E2DAF4-1C5A-BEF6-B119-41AF84E4E4E9}"/>
              </a:ext>
            </a:extLst>
          </p:cNvPr>
          <p:cNvSpPr txBox="1"/>
          <p:nvPr/>
        </p:nvSpPr>
        <p:spPr>
          <a:xfrm>
            <a:off x="2956316" y="6226628"/>
            <a:ext cx="72136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心智圖圖表</a:t>
            </a:r>
            <a:endParaRPr lang="zh-TW" altLang="en-US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A50021F7-8D54-321E-568D-BF28CA805543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</a:p>
        </p:txBody>
      </p:sp>
    </p:spTree>
    <p:extLst>
      <p:ext uri="{BB962C8B-B14F-4D97-AF65-F5344CB8AC3E}">
        <p14:creationId xmlns:p14="http://schemas.microsoft.com/office/powerpoint/2010/main" val="10415252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53AB0EBC-7E52-4086-44D3-AE3D196D88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93" y="296080"/>
            <a:ext cx="8327446" cy="5887005"/>
          </a:xfrm>
          <a:prstGeom prst="rect">
            <a:avLst/>
          </a:prstGeom>
          <a:noFill/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A8E2DAF4-1C5A-BEF6-B119-41AF84E4E4E9}"/>
              </a:ext>
            </a:extLst>
          </p:cNvPr>
          <p:cNvSpPr txBox="1"/>
          <p:nvPr/>
        </p:nvSpPr>
        <p:spPr>
          <a:xfrm>
            <a:off x="2956316" y="6226628"/>
            <a:ext cx="72136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200" dirty="0"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心智圖圖表</a:t>
            </a:r>
            <a:endParaRPr lang="zh-TW" altLang="en-US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FC5279B-EDF0-4803-6C2E-6964A5690742}"/>
              </a:ext>
            </a:extLst>
          </p:cNvPr>
          <p:cNvSpPr/>
          <p:nvPr/>
        </p:nvSpPr>
        <p:spPr>
          <a:xfrm>
            <a:off x="973315" y="200486"/>
            <a:ext cx="10806841" cy="6432544"/>
          </a:xfrm>
          <a:prstGeom prst="rect">
            <a:avLst/>
          </a:prstGeom>
          <a:solidFill>
            <a:schemeClr val="bg1">
              <a:lumMod val="85000"/>
              <a:alpha val="9326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5" name="圓角矩形 4">
            <a:extLst>
              <a:ext uri="{FF2B5EF4-FFF2-40B4-BE49-F238E27FC236}">
                <a16:creationId xmlns:a16="http://schemas.microsoft.com/office/drawing/2014/main" id="{826C7FB8-D16D-3CB0-BCC6-AF201240AB2C}"/>
              </a:ext>
            </a:extLst>
          </p:cNvPr>
          <p:cNvSpPr/>
          <p:nvPr/>
        </p:nvSpPr>
        <p:spPr>
          <a:xfrm>
            <a:off x="2125196" y="1827443"/>
            <a:ext cx="8503077" cy="3178629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0C55029-0303-DFD2-EFD7-35C3729B2794}"/>
              </a:ext>
            </a:extLst>
          </p:cNvPr>
          <p:cNvSpPr txBox="1"/>
          <p:nvPr/>
        </p:nvSpPr>
        <p:spPr>
          <a:xfrm>
            <a:off x="2073248" y="2135633"/>
            <a:ext cx="8606971" cy="2586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確定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方案目標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並置於心智圖中央框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概述問題產生的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原因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或案主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需求</a:t>
            </a:r>
            <a:endParaRPr lang="en-US" altLang="zh-TW" sz="2200" dirty="0">
              <a:solidFill>
                <a:srgbClr val="002060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考量資源分配及人力物力，逐步完成服務計畫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總結方案規劃與評估內容</a:t>
            </a:r>
            <a:endParaRPr lang="en-US" altLang="zh-TW" sz="22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追蹤整合情況</a:t>
            </a:r>
            <a:r>
              <a:rPr lang="zh-TW" altLang="en-US" sz="2200" dirty="0">
                <a:latin typeface="Kaiti SC" panose="02010600040101010101" pitchFamily="2" charset="-122"/>
                <a:ea typeface="Kaiti SC" panose="02010600040101010101" pitchFamily="2" charset="-122"/>
              </a:rPr>
              <a:t>，確保各階段</a:t>
            </a:r>
            <a:r>
              <a:rPr lang="zh-TW" altLang="en-US" sz="22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連貫性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1266CDD5-97CF-AB0E-678E-4BC5CBDD1985}"/>
              </a:ext>
            </a:extLst>
          </p:cNvPr>
          <p:cNvSpPr txBox="1"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173130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/>
      <p:bldP spid="6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圖片 1">
            <a:extLst>
              <a:ext uri="{FF2B5EF4-FFF2-40B4-BE49-F238E27FC236}">
                <a16:creationId xmlns:a16="http://schemas.microsoft.com/office/drawing/2014/main" id="{912494D7-80B0-4756-9202-F8B19AE50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720" y="1859621"/>
            <a:ext cx="4806207" cy="443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3C476297-40E6-4563-B2CC-00FCD143185E}"/>
              </a:ext>
            </a:extLst>
          </p:cNvPr>
          <p:cNvSpPr txBox="1"/>
          <p:nvPr/>
        </p:nvSpPr>
        <p:spPr>
          <a:xfrm>
            <a:off x="1333071" y="266270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zh-TW" altLang="en-US" sz="3200" kern="100" dirty="0">
                <a:cs typeface="+mj-cs"/>
              </a:rPr>
              <a:t>五、學習成效</a:t>
            </a:r>
            <a:r>
              <a:rPr lang="en-US" altLang="zh-TW" sz="3200" kern="100" dirty="0">
                <a:ea typeface="Kaiti SC" panose="02010600040101010101" pitchFamily="2" charset="-122"/>
                <a:cs typeface="+mj-cs"/>
              </a:rPr>
              <a:t>-</a:t>
            </a:r>
            <a:r>
              <a:rPr lang="zh-TW" altLang="en-US" sz="3200" kern="100" dirty="0">
                <a:cs typeface="+mj-cs"/>
              </a:rPr>
              <a:t>簡報能力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8D62DD3-A927-4434-AC28-634E774F23B9}"/>
              </a:ext>
            </a:extLst>
          </p:cNvPr>
          <p:cNvSpPr/>
          <p:nvPr/>
        </p:nvSpPr>
        <p:spPr>
          <a:xfrm>
            <a:off x="1142014" y="946012"/>
            <a:ext cx="8481380" cy="324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zh-TW" kern="100" dirty="0"/>
              <a:t>有三組學生參加校級英語文簡報比賽通過初試篩選進入複試報告</a:t>
            </a:r>
            <a:endParaRPr lang="zh-TW" altLang="zh-TW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2684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C763E49-8430-41CE-A52F-069EE2F1B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190" y="665895"/>
            <a:ext cx="10450994" cy="6192105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0F50E32C-77B9-46C4-96D2-E1B975194989}"/>
              </a:ext>
            </a:extLst>
          </p:cNvPr>
          <p:cNvSpPr txBox="1"/>
          <p:nvPr/>
        </p:nvSpPr>
        <p:spPr>
          <a:xfrm>
            <a:off x="1127588" y="0"/>
            <a:ext cx="75027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zh-TW" altLang="en-US" sz="3200" kern="100" dirty="0">
                <a:cs typeface="+mj-cs"/>
              </a:rPr>
              <a:t>五、學習成效</a:t>
            </a:r>
            <a:r>
              <a:rPr lang="en-US" altLang="zh-TW" sz="3200" kern="100" dirty="0">
                <a:ea typeface="Kaiti SC" panose="02010600040101010101" pitchFamily="2" charset="-122"/>
                <a:cs typeface="+mj-cs"/>
              </a:rPr>
              <a:t>-</a:t>
            </a:r>
            <a:r>
              <a:rPr lang="zh-TW" altLang="en-US" sz="3200" kern="100" dirty="0">
                <a:cs typeface="+mj-cs"/>
              </a:rPr>
              <a:t>與</a:t>
            </a:r>
            <a:r>
              <a:rPr lang="en-US" altLang="zh-TW" sz="3200" kern="100" dirty="0" err="1">
                <a:cs typeface="+mj-cs"/>
              </a:rPr>
              <a:t>ChatGPT</a:t>
            </a:r>
            <a:r>
              <a:rPr lang="zh-TW" altLang="en-US" sz="3200" kern="100" dirty="0">
                <a:cs typeface="+mj-cs"/>
              </a:rPr>
              <a:t>協作能力</a:t>
            </a:r>
          </a:p>
        </p:txBody>
      </p:sp>
    </p:spTree>
    <p:extLst>
      <p:ext uri="{BB962C8B-B14F-4D97-AF65-F5344CB8AC3E}">
        <p14:creationId xmlns:p14="http://schemas.microsoft.com/office/powerpoint/2010/main" val="31665307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B2318A9-7497-4BA2-84FB-24FD48364C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7"/>
          <a:stretch/>
        </p:blipFill>
        <p:spPr>
          <a:xfrm>
            <a:off x="1872358" y="877163"/>
            <a:ext cx="8658653" cy="5863263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E8D7D2C2-C320-4693-A90D-016E7BC5458F}"/>
              </a:ext>
            </a:extLst>
          </p:cNvPr>
          <p:cNvSpPr txBox="1"/>
          <p:nvPr/>
        </p:nvSpPr>
        <p:spPr>
          <a:xfrm>
            <a:off x="1096765" y="117574"/>
            <a:ext cx="75027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zh-TW" altLang="en-US" sz="3200" kern="100" dirty="0">
                <a:cs typeface="+mj-cs"/>
              </a:rPr>
              <a:t>五、學習成效</a:t>
            </a:r>
            <a:r>
              <a:rPr lang="en-US" altLang="zh-TW" sz="3200" kern="100" dirty="0">
                <a:cs typeface="+mj-cs"/>
              </a:rPr>
              <a:t>(</a:t>
            </a:r>
            <a:r>
              <a:rPr lang="zh-TW" altLang="en-US" sz="3200" kern="100" dirty="0">
                <a:cs typeface="+mj-cs"/>
              </a:rPr>
              <a:t>續</a:t>
            </a:r>
            <a:r>
              <a:rPr lang="en-US" altLang="zh-TW" sz="3200" kern="100" dirty="0">
                <a:cs typeface="+mj-cs"/>
              </a:rPr>
              <a:t>)</a:t>
            </a:r>
            <a:r>
              <a:rPr lang="en-US" altLang="zh-TW" sz="3200" kern="100" dirty="0">
                <a:ea typeface="Kaiti SC" panose="02010600040101010101" pitchFamily="2" charset="-122"/>
                <a:cs typeface="+mj-cs"/>
              </a:rPr>
              <a:t>-</a:t>
            </a:r>
            <a:r>
              <a:rPr lang="zh-TW" altLang="en-US" sz="3200" kern="100" dirty="0">
                <a:cs typeface="+mj-cs"/>
              </a:rPr>
              <a:t>與</a:t>
            </a:r>
            <a:r>
              <a:rPr lang="en-US" altLang="zh-TW" sz="3200" kern="100" dirty="0" err="1">
                <a:cs typeface="+mj-cs"/>
              </a:rPr>
              <a:t>ChatGPT</a:t>
            </a:r>
            <a:r>
              <a:rPr lang="zh-TW" altLang="en-US" sz="3200" kern="100" dirty="0">
                <a:cs typeface="+mj-cs"/>
              </a:rPr>
              <a:t>協作能力</a:t>
            </a:r>
          </a:p>
        </p:txBody>
      </p:sp>
    </p:spTree>
    <p:extLst>
      <p:ext uri="{BB962C8B-B14F-4D97-AF65-F5344CB8AC3E}">
        <p14:creationId xmlns:p14="http://schemas.microsoft.com/office/powerpoint/2010/main" val="4298610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F07510D3-E92A-4E66-8FC0-E5AF3B3468C2}"/>
              </a:ext>
            </a:extLst>
          </p:cNvPr>
          <p:cNvSpPr txBox="1"/>
          <p:nvPr/>
        </p:nvSpPr>
        <p:spPr>
          <a:xfrm>
            <a:off x="1291974" y="5635599"/>
            <a:ext cx="9834937" cy="1289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1800" dirty="0">
                <a:latin typeface="Kaiti SC" panose="02010600040101010101" pitchFamily="2" charset="-122"/>
                <a:ea typeface="Kaiti SC" panose="02010600040101010101" pitchFamily="2" charset="-122"/>
              </a:rPr>
              <a:t>參考</a:t>
            </a:r>
            <a:r>
              <a:rPr lang="en-US" altLang="zh-TW" sz="18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《</a:t>
            </a:r>
            <a:r>
              <a:rPr lang="zh-TW" altLang="en-US" sz="18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社區發展季刊</a:t>
            </a:r>
            <a:r>
              <a:rPr lang="en-US" altLang="zh-TW" sz="1800" dirty="0">
                <a:solidFill>
                  <a:srgbClr val="00206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》</a:t>
            </a:r>
            <a:r>
              <a:rPr lang="zh-TW" altLang="en-US" sz="1800" dirty="0">
                <a:latin typeface="Kaiti SC" panose="02010600040101010101" pitchFamily="2" charset="-122"/>
                <a:ea typeface="Kaiti SC" panose="02010600040101010101" pitchFamily="2" charset="-122"/>
              </a:rPr>
              <a:t>補充在地情境知識，支援 </a:t>
            </a:r>
            <a:r>
              <a:rPr lang="de-DE" altLang="zh-TW" sz="1800" dirty="0">
                <a:latin typeface="Kaiti SC" panose="02010600040101010101" pitchFamily="2" charset="-122"/>
                <a:ea typeface="Kaiti SC" panose="02010600040101010101" pitchFamily="2" charset="-122"/>
              </a:rPr>
              <a:t>ChatGPT </a:t>
            </a:r>
            <a:r>
              <a:rPr lang="zh-TW" altLang="en-US" sz="1800" dirty="0">
                <a:latin typeface="Kaiti SC" panose="02010600040101010101" pitchFamily="2" charset="-122"/>
                <a:ea typeface="Kaiti SC" panose="02010600040101010101" pitchFamily="2" charset="-122"/>
              </a:rPr>
              <a:t>協作。</a:t>
            </a:r>
            <a:endParaRPr lang="en-US" altLang="zh-TW" sz="18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sz="1800" dirty="0">
                <a:solidFill>
                  <a:srgbClr val="0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持續與社工系教師合作</a:t>
            </a:r>
            <a:r>
              <a:rPr lang="zh-TW" altLang="en-US" dirty="0">
                <a:solidFill>
                  <a:srgbClr val="0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，感謝陳秀靜老師，精</a:t>
            </a:r>
            <a:r>
              <a:rPr lang="zh-TW" altLang="en-US" sz="1800" dirty="0">
                <a:solidFill>
                  <a:srgbClr val="0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進漸進提問的撰寫與引導</a:t>
            </a:r>
            <a:r>
              <a:rPr lang="en-US" altLang="zh-TW" sz="1800" dirty="0">
                <a:solidFill>
                  <a:srgbClr val="0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!</a:t>
            </a: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b="0" i="0" u="none" strike="noStrike" dirty="0">
                <a:solidFill>
                  <a:srgbClr val="0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感謝通識中心羅方吟老師，一同討論學習成效之解析。</a:t>
            </a:r>
            <a:endParaRPr lang="zh-TW" altLang="en-US" sz="1800" b="0" i="0" u="none" strike="noStrike" dirty="0">
              <a:solidFill>
                <a:srgbClr val="000000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7CAFB7F-6267-420D-BDC8-D03799409B88}"/>
              </a:ext>
            </a:extLst>
          </p:cNvPr>
          <p:cNvSpPr txBox="1"/>
          <p:nvPr/>
        </p:nvSpPr>
        <p:spPr>
          <a:xfrm>
            <a:off x="1212350" y="870065"/>
            <a:ext cx="1060293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dirty="0"/>
              <a:t>儘管有上述的正面方面，但一些學生表達了使用 </a:t>
            </a:r>
            <a:r>
              <a:rPr lang="en-US" altLang="zh-TW" sz="2800" dirty="0" err="1">
                <a:ea typeface="Kaiti SC" panose="02010600040101010101" pitchFamily="2" charset="-122"/>
              </a:rPr>
              <a:t>ChatGPT</a:t>
            </a:r>
            <a:r>
              <a:rPr lang="en-US" altLang="zh-TW" sz="2800" dirty="0">
                <a:ea typeface="Kaiti SC" panose="02010600040101010101" pitchFamily="2" charset="-122"/>
              </a:rPr>
              <a:t> </a:t>
            </a:r>
            <a:r>
              <a:rPr lang="zh-TW" altLang="en-US" sz="2800" dirty="0"/>
              <a:t>的挑戰。 </a:t>
            </a:r>
            <a:r>
              <a:rPr lang="en-US" altLang="zh-TW" sz="2800" dirty="0">
                <a:ea typeface="Kaiti SC" panose="02010600040101010101" pitchFamily="2" charset="-122"/>
              </a:rPr>
              <a:t>R48 </a:t>
            </a:r>
            <a:r>
              <a:rPr lang="zh-TW" altLang="en-US" sz="2800" dirty="0"/>
              <a:t>指出，「有時它不能提供我們想要的內容，而且可能會變得重複。」 </a:t>
            </a:r>
            <a:r>
              <a:rPr lang="en-US" altLang="zh-TW" sz="2800" dirty="0">
                <a:ea typeface="Kaiti SC" panose="02010600040101010101" pitchFamily="2" charset="-122"/>
              </a:rPr>
              <a:t>R35</a:t>
            </a:r>
            <a:r>
              <a:rPr lang="zh-TW" altLang="en-US" sz="2800" dirty="0"/>
              <a:t>補充道，「糾正虛假信息需要更多時間。」其他人提到了挑戰，例如在小組演示中遇到不熟悉的英語單字（</a:t>
            </a:r>
            <a:r>
              <a:rPr lang="en-US" altLang="zh-TW" sz="2800" dirty="0">
                <a:ea typeface="Kaiti SC" panose="02010600040101010101" pitchFamily="2" charset="-122"/>
              </a:rPr>
              <a:t>R27</a:t>
            </a:r>
            <a:r>
              <a:rPr lang="zh-TW" altLang="en-US" sz="2800" dirty="0"/>
              <a:t>）。表達這些挑戰的參與者對</a:t>
            </a:r>
            <a:r>
              <a:rPr lang="en-US" altLang="zh-TW" sz="2800" dirty="0" err="1">
                <a:ea typeface="Kaiti SC" panose="02010600040101010101" pitchFamily="2" charset="-122"/>
              </a:rPr>
              <a:t>ChatGPT</a:t>
            </a:r>
            <a:r>
              <a:rPr lang="zh-TW" altLang="en-US" sz="2800" dirty="0"/>
              <a:t>協同學習保持平衡態度。</a:t>
            </a:r>
          </a:p>
          <a:p>
            <a:r>
              <a:rPr lang="zh-TW" altLang="en-US" sz="2800" dirty="0"/>
              <a:t>有趣的是，儘管大多數學生對 </a:t>
            </a:r>
            <a:r>
              <a:rPr lang="en-US" altLang="zh-TW" sz="2800" dirty="0" err="1">
                <a:ea typeface="Kaiti SC" panose="02010600040101010101" pitchFamily="2" charset="-122"/>
              </a:rPr>
              <a:t>ChatGPT</a:t>
            </a:r>
            <a:r>
              <a:rPr lang="en-US" altLang="zh-TW" sz="2800" dirty="0">
                <a:ea typeface="Kaiti SC" panose="02010600040101010101" pitchFamily="2" charset="-122"/>
              </a:rPr>
              <a:t> </a:t>
            </a:r>
            <a:r>
              <a:rPr lang="zh-TW" altLang="en-US" sz="2800" dirty="0"/>
              <a:t>帶來的便利感到興奮，但有 </a:t>
            </a:r>
            <a:r>
              <a:rPr lang="en-US" altLang="zh-TW" sz="2800" dirty="0">
                <a:ea typeface="Kaiti SC" panose="02010600040101010101" pitchFamily="2" charset="-122"/>
              </a:rPr>
              <a:t>4 </a:t>
            </a:r>
            <a:r>
              <a:rPr lang="zh-TW" altLang="en-US" sz="2800" dirty="0"/>
              <a:t>個回應提到，一些學生擔心自己是否會過度依賴。例如，「我擔心自己在學習中是否會過度依賴 </a:t>
            </a:r>
            <a:r>
              <a:rPr lang="en-US" altLang="zh-TW" sz="2800" dirty="0" err="1">
                <a:ea typeface="Kaiti SC" panose="02010600040101010101" pitchFamily="2" charset="-122"/>
              </a:rPr>
              <a:t>ChatGPT</a:t>
            </a:r>
            <a:r>
              <a:rPr lang="zh-TW" altLang="en-US" sz="2800" dirty="0"/>
              <a:t>（</a:t>
            </a:r>
            <a:r>
              <a:rPr lang="en-US" altLang="zh-TW" sz="2800" dirty="0">
                <a:ea typeface="Kaiti SC" panose="02010600040101010101" pitchFamily="2" charset="-122"/>
              </a:rPr>
              <a:t>R41</a:t>
            </a:r>
            <a:r>
              <a:rPr lang="zh-TW" altLang="en-US" sz="2800" dirty="0"/>
              <a:t>）」以及「應謹慎對待過度依賴 </a:t>
            </a:r>
            <a:r>
              <a:rPr lang="en-US" altLang="zh-TW" sz="2800" dirty="0" err="1">
                <a:ea typeface="Kaiti SC" panose="02010600040101010101" pitchFamily="2" charset="-122"/>
              </a:rPr>
              <a:t>ChatGPT</a:t>
            </a:r>
            <a:r>
              <a:rPr lang="zh-TW" altLang="en-US" sz="2800" dirty="0"/>
              <a:t>」（</a:t>
            </a:r>
            <a:r>
              <a:rPr lang="en-US" altLang="zh-TW" sz="2800" dirty="0">
                <a:ea typeface="Kaiti SC" panose="02010600040101010101" pitchFamily="2" charset="-122"/>
              </a:rPr>
              <a:t>R47</a:t>
            </a:r>
            <a:r>
              <a:rPr lang="zh-TW" altLang="en-US" sz="2800" dirty="0"/>
              <a:t>）。儘管如此，還是有一些回覆表示，他們覺得「不是很有用，大部分內容都是我們自己來的」（</a:t>
            </a:r>
            <a:r>
              <a:rPr lang="en-US" altLang="zh-TW" sz="2800" dirty="0">
                <a:ea typeface="Kaiti SC" panose="02010600040101010101" pitchFamily="2" charset="-122"/>
              </a:rPr>
              <a:t>R5</a:t>
            </a:r>
            <a:r>
              <a:rPr lang="zh-TW" altLang="en-US" sz="2800" dirty="0"/>
              <a:t>）。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4D7F041-C8FD-402C-B408-EE9B6CCE7947}"/>
              </a:ext>
            </a:extLst>
          </p:cNvPr>
          <p:cNvSpPr txBox="1"/>
          <p:nvPr/>
        </p:nvSpPr>
        <p:spPr>
          <a:xfrm>
            <a:off x="1376736" y="499419"/>
            <a:ext cx="6097712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TW" altLang="en-US" sz="3200" kern="100" dirty="0">
                <a:cs typeface="+mj-cs"/>
              </a:rPr>
              <a:t>六、持續精進</a:t>
            </a:r>
          </a:p>
        </p:txBody>
      </p:sp>
    </p:spTree>
    <p:extLst>
      <p:ext uri="{BB962C8B-B14F-4D97-AF65-F5344CB8AC3E}">
        <p14:creationId xmlns:p14="http://schemas.microsoft.com/office/powerpoint/2010/main" val="794988061"/>
      </p:ext>
    </p:extLst>
  </p:cSld>
  <p:clrMapOvr>
    <a:masterClrMapping/>
  </p:clrMapOvr>
</p:sld>
</file>

<file path=ppt/theme/theme1.xml><?xml version="1.0" encoding="utf-8"?>
<a:theme xmlns:a="http://schemas.openxmlformats.org/drawingml/2006/main" name="裁剪">
  <a:themeElements>
    <a:clrScheme name="裁剪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裁剪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裁剪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{07738F07-0503-D448-B6C9-653CF3DFE11F}tf10001072</Template>
  <TotalTime>1904</TotalTime>
  <Words>2037</Words>
  <Application>Microsoft Office PowerPoint</Application>
  <PresentationFormat>寬螢幕</PresentationFormat>
  <Paragraphs>226</Paragraphs>
  <Slides>31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31</vt:i4>
      </vt:variant>
    </vt:vector>
  </HeadingPairs>
  <TitlesOfParts>
    <vt:vector size="40" baseType="lpstr">
      <vt:lpstr>Kaiti SC</vt:lpstr>
      <vt:lpstr>微軟正黑體</vt:lpstr>
      <vt:lpstr>新細明體</vt:lpstr>
      <vt:lpstr>Arial</vt:lpstr>
      <vt:lpstr>Calibri</vt:lpstr>
      <vt:lpstr>Franklin Gothic Book</vt:lpstr>
      <vt:lpstr>Times New Roman</vt:lpstr>
      <vt:lpstr>Wingdings</vt:lpstr>
      <vt:lpstr>裁剪</vt:lpstr>
      <vt:lpstr>PowerPoint 簡報</vt:lpstr>
      <vt:lpstr>目錄</vt:lpstr>
      <vt:lpstr>一、教材說明： 學生英語文能力有限、僅熟悉基礎ChatGPT協作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馮蔚琪</dc:creator>
  <cp:lastModifiedBy>林孟煒</cp:lastModifiedBy>
  <cp:revision>37</cp:revision>
  <dcterms:created xsi:type="dcterms:W3CDTF">2025-01-17T08:16:37Z</dcterms:created>
  <dcterms:modified xsi:type="dcterms:W3CDTF">2025-03-03T00:59:01Z</dcterms:modified>
</cp:coreProperties>
</file>