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2"/>
  </p:notesMasterIdLst>
  <p:handoutMasterIdLst>
    <p:handoutMasterId r:id="rId43"/>
  </p:handoutMasterIdLst>
  <p:sldIdLst>
    <p:sldId id="256" r:id="rId2"/>
    <p:sldId id="547" r:id="rId3"/>
    <p:sldId id="610" r:id="rId4"/>
    <p:sldId id="611" r:id="rId5"/>
    <p:sldId id="378" r:id="rId6"/>
    <p:sldId id="613" r:id="rId7"/>
    <p:sldId id="621" r:id="rId8"/>
    <p:sldId id="614" r:id="rId9"/>
    <p:sldId id="615" r:id="rId10"/>
    <p:sldId id="616" r:id="rId11"/>
    <p:sldId id="622" r:id="rId12"/>
    <p:sldId id="664" r:id="rId13"/>
    <p:sldId id="639" r:id="rId14"/>
    <p:sldId id="671" r:id="rId15"/>
    <p:sldId id="669" r:id="rId16"/>
    <p:sldId id="640" r:id="rId17"/>
    <p:sldId id="668" r:id="rId18"/>
    <p:sldId id="641" r:id="rId19"/>
    <p:sldId id="670" r:id="rId20"/>
    <p:sldId id="642" r:id="rId21"/>
    <p:sldId id="643" r:id="rId22"/>
    <p:sldId id="667" r:id="rId23"/>
    <p:sldId id="624" r:id="rId24"/>
    <p:sldId id="644" r:id="rId25"/>
    <p:sldId id="647" r:id="rId26"/>
    <p:sldId id="645" r:id="rId27"/>
    <p:sldId id="652" r:id="rId28"/>
    <p:sldId id="659" r:id="rId29"/>
    <p:sldId id="619" r:id="rId30"/>
    <p:sldId id="660" r:id="rId31"/>
    <p:sldId id="532" r:id="rId32"/>
    <p:sldId id="661" r:id="rId33"/>
    <p:sldId id="662" r:id="rId34"/>
    <p:sldId id="605" r:id="rId35"/>
    <p:sldId id="606" r:id="rId36"/>
    <p:sldId id="607" r:id="rId37"/>
    <p:sldId id="608" r:id="rId38"/>
    <p:sldId id="609" r:id="rId39"/>
    <p:sldId id="526" r:id="rId40"/>
    <p:sldId id="594" r:id="rId41"/>
  </p:sldIdLst>
  <p:sldSz cx="9144000" cy="6858000" type="screen4x3"/>
  <p:notesSz cx="7099300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92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86" autoAdjust="0"/>
    <p:restoredTop sz="86379" autoAdjust="0"/>
  </p:normalViewPr>
  <p:slideViewPr>
    <p:cSldViewPr>
      <p:cViewPr varScale="1">
        <p:scale>
          <a:sx n="99" d="100"/>
          <a:sy n="99" d="100"/>
        </p:scale>
        <p:origin x="1412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7" d="100"/>
        <a:sy n="117" d="100"/>
      </p:scale>
      <p:origin x="0" y="0"/>
    </p:cViewPr>
  </p:sorterViewPr>
  <p:notesViewPr>
    <p:cSldViewPr>
      <p:cViewPr>
        <p:scale>
          <a:sx n="66" d="100"/>
          <a:sy n="66" d="100"/>
        </p:scale>
        <p:origin x="-1542" y="720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E0FF1134-6597-45AD-AE30-1E23A8D2923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94" tIns="47447" rIns="94894" bIns="47447" numCol="1" anchor="t" anchorCtr="0" compatLnSpc="1">
            <a:prstTxWarp prst="textNoShape">
              <a:avLst/>
            </a:prstTxWarp>
          </a:bodyPr>
          <a:lstStyle>
            <a:lvl1pPr defTabSz="947738" eaLnBrk="1" hangingPunct="1">
              <a:defRPr sz="13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A3F8C28E-EC18-46B1-AFDF-5D5215F43E1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94" tIns="47447" rIns="94894" bIns="47447" numCol="1" anchor="t" anchorCtr="0" compatLnSpc="1">
            <a:prstTxWarp prst="textNoShape">
              <a:avLst/>
            </a:prstTxWarp>
          </a:bodyPr>
          <a:lstStyle>
            <a:lvl1pPr algn="r" defTabSz="947738" eaLnBrk="1" hangingPunct="1">
              <a:defRPr sz="13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44695272-C10C-4E8A-B55E-3B5961F124E4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6512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7" name="Rectangle 5">
            <a:extLst>
              <a:ext uri="{FF2B5EF4-FFF2-40B4-BE49-F238E27FC236}">
                <a16:creationId xmlns:a16="http://schemas.microsoft.com/office/drawing/2014/main" id="{B2A1C5C3-760F-4359-B911-EDFB7425371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7738" y="4860925"/>
            <a:ext cx="520382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94" tIns="47447" rIns="94894" bIns="47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105478" name="Rectangle 6">
            <a:extLst>
              <a:ext uri="{FF2B5EF4-FFF2-40B4-BE49-F238E27FC236}">
                <a16:creationId xmlns:a16="http://schemas.microsoft.com/office/drawing/2014/main" id="{B06682A7-649C-4C12-B0E6-154FC28E9C3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94" tIns="47447" rIns="94894" bIns="47447" numCol="1" anchor="b" anchorCtr="0" compatLnSpc="1">
            <a:prstTxWarp prst="textNoShape">
              <a:avLst/>
            </a:prstTxWarp>
          </a:bodyPr>
          <a:lstStyle>
            <a:lvl1pPr defTabSz="947738" eaLnBrk="1" hangingPunct="1">
              <a:defRPr sz="13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5479" name="Rectangle 7">
            <a:extLst>
              <a:ext uri="{FF2B5EF4-FFF2-40B4-BE49-F238E27FC236}">
                <a16:creationId xmlns:a16="http://schemas.microsoft.com/office/drawing/2014/main" id="{3D067E52-ECC9-4892-A1AC-C48D9A67EA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94" tIns="47447" rIns="94894" bIns="47447" numCol="1" anchor="b" anchorCtr="0" compatLnSpc="1">
            <a:prstTxWarp prst="textNoShape">
              <a:avLst/>
            </a:prstTxWarp>
          </a:bodyPr>
          <a:lstStyle>
            <a:lvl1pPr algn="r" defTabSz="947738" eaLnBrk="1" hangingPunct="1">
              <a:defRPr sz="1300"/>
            </a:lvl1pPr>
          </a:lstStyle>
          <a:p>
            <a:pPr>
              <a:defRPr/>
            </a:pPr>
            <a:fld id="{04B907AA-DC2F-48B3-B801-7D68007B096E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讓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學習者透過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自己的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手機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與耳機，搭配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VR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眼鏡進行體驗學習</a:t>
            </a:r>
            <a:endParaRPr lang="en-US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TW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F5D87-B078-4FC6-8C86-227378B8DDB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989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讓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學習者透過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自己的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手機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與耳機，搭配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VR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眼鏡進行體驗學習</a:t>
            </a:r>
            <a:endParaRPr lang="en-US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TW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F5D87-B078-4FC6-8C86-227378B8DDB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500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讓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學習者透過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自己的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手機</a:t>
            </a:r>
            <a:r>
              <a:rPr lang="zh-TW" alt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與耳機，搭配</a:t>
            </a:r>
            <a:r>
              <a:rPr lang="en-US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VR</a:t>
            </a:r>
            <a:r>
              <a:rPr lang="zh-TW" altLang="zh-TW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眼鏡進行體驗學習</a:t>
            </a:r>
            <a:endParaRPr lang="en-US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TW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F5D87-B078-4FC6-8C86-227378B8DDB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420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F5D87-B078-4FC6-8C86-227378B8DDB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999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>
              <a:ea typeface="新細明體" panose="02020500000000000000" pitchFamily="18" charset="-120"/>
            </a:endParaRPr>
          </a:p>
        </p:txBody>
      </p:sp>
      <p:sp>
        <p:nvSpPr>
          <p:cNvPr id="46084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8B0CAE5A-F888-4269-BFCA-CA1CA72AC04D}" type="slidenum">
              <a:rPr lang="en-US" altLang="zh-TW" smtClean="0">
                <a:latin typeface="Times New Roman" panose="02020603050405020304" pitchFamily="18" charset="0"/>
              </a:rPr>
              <a:pPr/>
              <a:t>35</a:t>
            </a:fld>
            <a:endParaRPr lang="en-US" altLang="zh-TW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737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74783F1D-81DC-4DE0-AC48-DA78878E4EEC}"/>
              </a:ext>
            </a:extLst>
          </p:cNvPr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id="{D2001135-B1BB-427B-99C0-DD79E83E603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>
                <a:extLst>
                  <a:ext uri="{FF2B5EF4-FFF2-40B4-BE49-F238E27FC236}">
                    <a16:creationId xmlns:a16="http://schemas.microsoft.com/office/drawing/2014/main" id="{D2A4ED95-D9AC-4EE9-BA70-A637F02520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/>
              </a:p>
            </p:txBody>
          </p:sp>
          <p:sp>
            <p:nvSpPr>
              <p:cNvPr id="13" name="Rectangle 5">
                <a:extLst>
                  <a:ext uri="{FF2B5EF4-FFF2-40B4-BE49-F238E27FC236}">
                    <a16:creationId xmlns:a16="http://schemas.microsoft.com/office/drawing/2014/main" id="{498BC3C2-FE98-41D6-8AAA-8A796B0333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/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609B676D-2553-4DD5-B571-0A6FFD5832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>
                <a:extLst>
                  <a:ext uri="{FF2B5EF4-FFF2-40B4-BE49-F238E27FC236}">
                    <a16:creationId xmlns:a16="http://schemas.microsoft.com/office/drawing/2014/main" id="{85D87169-840A-4E60-B551-918FA0A8A8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/>
              </a:p>
            </p:txBody>
          </p:sp>
          <p:sp>
            <p:nvSpPr>
              <p:cNvPr id="11" name="Rectangle 8">
                <a:extLst>
                  <a:ext uri="{FF2B5EF4-FFF2-40B4-BE49-F238E27FC236}">
                    <a16:creationId xmlns:a16="http://schemas.microsoft.com/office/drawing/2014/main" id="{5811EE0F-AE3F-437A-933C-2C23687C87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ahoma" panose="020B0604030504040204" pitchFamily="34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>
                  <a:defRPr/>
                </a:pPr>
                <a:endParaRPr lang="zh-TW" altLang="en-US"/>
              </a:p>
            </p:txBody>
          </p:sp>
        </p:grp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id="{FE93A049-4BBE-4712-85EB-854D3A5F2E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defRPr/>
              </a:pPr>
              <a:endParaRPr lang="zh-TW" altLang="en-US"/>
            </a:p>
          </p:txBody>
        </p:sp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6127F664-EA2E-4FF2-929A-56EE3DD2A6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defRPr/>
              </a:pPr>
              <a:endParaRPr lang="zh-TW" altLang="en-US"/>
            </a:p>
          </p:txBody>
        </p: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id="{5078B1BD-D4CB-4C94-832C-9D9ABC9E98C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新細明體" panose="02020500000000000000" pitchFamily="18" charset="-120"/>
                </a:defRPr>
              </a:lvl9pPr>
            </a:lstStyle>
            <a:p>
              <a:pPr eaLnBrk="1" hangingPunct="1">
                <a:defRPr/>
              </a:pPr>
              <a:endParaRPr lang="zh-TW" altLang="en-US"/>
            </a:p>
          </p:txBody>
        </p:sp>
      </p:grpSp>
      <p:sp>
        <p:nvSpPr>
          <p:cNvPr id="655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655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4" name="Rectangle 15">
            <a:extLst>
              <a:ext uri="{FF2B5EF4-FFF2-40B4-BE49-F238E27FC236}">
                <a16:creationId xmlns:a16="http://schemas.microsoft.com/office/drawing/2014/main" id="{8B59D7A4-DB50-4C23-A7BC-9664BFB8246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xfrm>
            <a:off x="1066800" y="6248400"/>
            <a:ext cx="5257800" cy="457200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id="{8A6B5A95-BE42-447F-99C1-9C7D40E106D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4E28B47E-0608-4F96-BDD8-9025AA4B457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73670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FEAC5776-CF51-4A41-91C3-D8C49729B376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304CCA2F-DBC8-42F9-A45F-97604BEFEAD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74A65-7974-4E23-95E9-F0E78D9AE5C2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38224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002BA2E0-568E-4F19-96A6-8C133F38674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8C3ABE73-7011-4471-8E18-62AAE1F54A6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2D39-6D26-4FFE-A494-570532D6ABF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95221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62000" y="1676400"/>
            <a:ext cx="3886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00600" y="1676400"/>
            <a:ext cx="3886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1325B8FC-FCC0-4B68-AAFB-2A7328CC6AB8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2D589F0F-1FC5-4DF1-B45D-708A428A1CD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7577C-68BA-48F1-82F3-F528AB20E078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5513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6BE88221-48A8-4EA3-A2EA-2A81B0B309FD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8" name="Rectangle 13">
            <a:extLst>
              <a:ext uri="{FF2B5EF4-FFF2-40B4-BE49-F238E27FC236}">
                <a16:creationId xmlns:a16="http://schemas.microsoft.com/office/drawing/2014/main" id="{A9747F9E-7002-4095-99F9-2A5539E92AF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A5195-1E26-4361-92DD-5E0EA058C5AE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63342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0F340AC9-8285-4120-9874-1EADF98E299F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4FBCA072-5F05-4646-BCDF-DB12A7BCF3F1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00940-A7BB-420E-B8F0-80441857689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8579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>
            <a:extLst>
              <a:ext uri="{FF2B5EF4-FFF2-40B4-BE49-F238E27FC236}">
                <a16:creationId xmlns:a16="http://schemas.microsoft.com/office/drawing/2014/main" id="{29136AF5-8128-4D52-A34C-58EE89059B6C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38FF9E16-A910-4473-BED8-41ACC1F3870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7B744-5AB5-42BA-A38C-F509E7790C0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79366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D570BA6D-7273-47BC-A168-4D19674E5EB9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26A82398-EE77-40EF-99C1-CB97889387B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7D195-C7C2-40F2-A7F3-2CDFDF88A74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20070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2F763E9F-372D-4D60-AF6E-AC188ADC5D25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543E4801-86A1-44F6-AF36-333504465CF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403D6-FA4E-4092-9DED-5D1EC8DD37D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1209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E7D2B8AF-4A44-4267-BF5D-C6DE643C082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C4C0BBF3-F4A0-4882-8A93-9722948F3E5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17155-C7B9-494C-883E-9D3A10253574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14604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04025" y="228600"/>
            <a:ext cx="2012950" cy="5943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762000" y="228600"/>
            <a:ext cx="5889625" cy="5943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3D54FB61-B794-44A0-ACA2-C05EAF6F3BB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B80F6FFC-D0C3-494C-94A0-CCC347D08A8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B18830-F500-4E0D-ACD3-B66766333B6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0619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FA1A056-009B-4890-95FD-2EF6A7F46A8E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290513" y="7096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7C9C8E1-94C5-4048-A7E6-849F8B400189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673100" y="7096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DC540DC-58CA-49F2-A8EE-831A6A0817B4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414338" y="11318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4272E42-1DCB-464E-B080-D1C6BE722BBF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784225" y="11318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71E7276-DE11-428B-A53E-D670C8F228AC}"/>
              </a:ext>
            </a:extLst>
          </p:cNvPr>
          <p:cNvSpPr>
            <a:spLocks noChangeArrowheads="1"/>
          </p:cNvSpPr>
          <p:nvPr/>
        </p:nvSpPr>
        <p:spPr bwMode="ltGray">
          <a:xfrm>
            <a:off x="0" y="10588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70718B01-D2E8-4C15-A3F4-CF10CC092F10}"/>
              </a:ext>
            </a:extLst>
          </p:cNvPr>
          <p:cNvSpPr>
            <a:spLocks noChangeArrowheads="1"/>
          </p:cNvSpPr>
          <p:nvPr/>
        </p:nvSpPr>
        <p:spPr bwMode="gray">
          <a:xfrm>
            <a:off x="635000" y="6016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A3A4BE5C-2D1C-4C41-BD1D-B7AF50C74FA7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5913" y="13922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76166FCD-7FF2-4D7D-87F1-33721C670E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023938" y="228600"/>
            <a:ext cx="7793037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id="{594AF8C5-96CC-45EE-A66C-89EB6AFA5F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676400"/>
            <a:ext cx="79248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4524" name="Rectangle 12">
            <a:extLst>
              <a:ext uri="{FF2B5EF4-FFF2-40B4-BE49-F238E27FC236}">
                <a16:creationId xmlns:a16="http://schemas.microsoft.com/office/drawing/2014/main" id="{D2E7AB0C-44FB-4C35-8E76-0BE2A589881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0" y="6324600"/>
            <a:ext cx="548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400"/>
            </a:lvl1pPr>
          </a:lstStyle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64525" name="Rectangle 13">
            <a:extLst>
              <a:ext uri="{FF2B5EF4-FFF2-40B4-BE49-F238E27FC236}">
                <a16:creationId xmlns:a16="http://schemas.microsoft.com/office/drawing/2014/main" id="{888081C7-968D-4ECA-8078-827143C4B91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pPr>
              <a:defRPr/>
            </a:pPr>
            <a:fld id="{701798BB-27C6-45E0-AF6B-0D60F6030C1C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5" r:id="rId1"/>
    <p:sldLayoutId id="2147484435" r:id="rId2"/>
    <p:sldLayoutId id="2147484436" r:id="rId3"/>
    <p:sldLayoutId id="2147484437" r:id="rId4"/>
    <p:sldLayoutId id="2147484438" r:id="rId5"/>
    <p:sldLayoutId id="2147484439" r:id="rId6"/>
    <p:sldLayoutId id="2147484440" r:id="rId7"/>
    <p:sldLayoutId id="2147484441" r:id="rId8"/>
    <p:sldLayoutId id="2147484442" r:id="rId9"/>
    <p:sldLayoutId id="2147484443" r:id="rId10"/>
    <p:sldLayoutId id="2147484444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5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highereducation.com/news/ten-most-prolific-and-most-cited-researchers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>
            <a:extLst>
              <a:ext uri="{FF2B5EF4-FFF2-40B4-BE49-F238E27FC236}">
                <a16:creationId xmlns:a16="http://schemas.microsoft.com/office/drawing/2014/main" id="{D23E3D52-0702-432A-B7BD-207FDE4346D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9600" y="620713"/>
            <a:ext cx="7772400" cy="2160587"/>
          </a:xfrm>
        </p:spPr>
        <p:txBody>
          <a:bodyPr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TW" altLang="en-US" sz="4800" b="1" dirty="0">
                <a:ea typeface="新細明體" panose="02020500000000000000" pitchFamily="18" charset="-120"/>
              </a:rPr>
              <a:t>教育部教學實戰研究計畫的主題創新</a:t>
            </a:r>
            <a:endParaRPr lang="en-US" altLang="zh-TW" sz="4800" dirty="0">
              <a:latin typeface="+mn-ea"/>
              <a:ea typeface="+mn-ea"/>
            </a:endParaRPr>
          </a:p>
        </p:txBody>
      </p:sp>
      <p:sp>
        <p:nvSpPr>
          <p:cNvPr id="6149" name="Rectangle 3">
            <a:extLst>
              <a:ext uri="{FF2B5EF4-FFF2-40B4-BE49-F238E27FC236}">
                <a16:creationId xmlns:a16="http://schemas.microsoft.com/office/drawing/2014/main" id="{E7B791B0-4311-43C3-BDD9-9360223075C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990600" y="3657600"/>
            <a:ext cx="7542213" cy="243522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TW" altLang="en-US" b="1" dirty="0"/>
              <a:t>台灣科技大學 </a:t>
            </a:r>
            <a:endParaRPr lang="en-US" altLang="zh-TW" b="1" dirty="0"/>
          </a:p>
          <a:p>
            <a:pPr eaLnBrk="1" hangingPunct="1">
              <a:spcBef>
                <a:spcPct val="0"/>
              </a:spcBef>
            </a:pPr>
            <a:r>
              <a:rPr lang="zh-TW" altLang="en-US" b="1" dirty="0"/>
              <a:t>數位學習與教育研究所</a:t>
            </a:r>
          </a:p>
          <a:p>
            <a:pPr eaLnBrk="1" hangingPunct="1">
              <a:spcBef>
                <a:spcPct val="0"/>
              </a:spcBef>
            </a:pPr>
            <a:r>
              <a:rPr lang="zh-TW" altLang="en-US" b="1" dirty="0"/>
              <a:t>黃國禎 講座教授</a:t>
            </a:r>
          </a:p>
          <a:p>
            <a:pPr eaLnBrk="1" hangingPunct="1">
              <a:spcBef>
                <a:spcPct val="0"/>
              </a:spcBef>
            </a:pPr>
            <a:endParaRPr lang="en-US" altLang="zh-TW" sz="2000" dirty="0"/>
          </a:p>
          <a:p>
            <a:pPr eaLnBrk="1" hangingPunct="1">
              <a:spcBef>
                <a:spcPct val="0"/>
              </a:spcBef>
            </a:pPr>
            <a:r>
              <a:rPr lang="en-US" altLang="zh-TW" sz="2000" dirty="0"/>
              <a:t>E-mail: gjhwang.academic@gmail.com</a:t>
            </a:r>
          </a:p>
          <a:p>
            <a:pPr eaLnBrk="1" hangingPunct="1">
              <a:spcBef>
                <a:spcPct val="0"/>
              </a:spcBef>
            </a:pPr>
            <a:r>
              <a:rPr lang="en-US" altLang="zh-TW" sz="2000" dirty="0"/>
              <a:t>http://www.idlslab.net/</a:t>
            </a:r>
            <a:endParaRPr lang="zh-TW" altLang="zh-TW" sz="2000" dirty="0"/>
          </a:p>
          <a:p>
            <a:pPr eaLnBrk="1" hangingPunct="1">
              <a:spcBef>
                <a:spcPct val="0"/>
              </a:spcBef>
            </a:pPr>
            <a:endParaRPr lang="en-US" altLang="zh-TW" sz="18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E28B47E-0608-4F96-BDD8-9025AA4B457D}" type="slidenum">
              <a:rPr lang="zh-TW" altLang="en-US" smtClean="0"/>
              <a:pPr>
                <a:defRPr/>
              </a:pPr>
              <a:t>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>
            <a:extLst>
              <a:ext uri="{FF2B5EF4-FFF2-40B4-BE49-F238E27FC236}">
                <a16:creationId xmlns:a16="http://schemas.microsoft.com/office/drawing/2014/main" id="{3A2B5D5B-7E2A-4230-AFEE-BAB08A5C9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3938" y="228600"/>
            <a:ext cx="7793037" cy="951409"/>
          </a:xfrm>
        </p:spPr>
        <p:txBody>
          <a:bodyPr/>
          <a:lstStyle/>
          <a:p>
            <a:pPr eaLnBrk="1" hangingPunct="1"/>
            <a:r>
              <a:rPr lang="zh-TW" altLang="en-US" dirty="0"/>
              <a:t>教學創新的原則</a:t>
            </a:r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793BA9BD-3AFF-456F-866C-405782FBBA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1560" y="1556792"/>
            <a:ext cx="7848872" cy="4391025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altLang="zh-TW" sz="2800" dirty="0"/>
              <a:t>90%</a:t>
            </a:r>
            <a:r>
              <a:rPr lang="zh-TW" altLang="en-US" sz="2800" dirty="0"/>
              <a:t>的創新來自現有方法的修改或重組</a:t>
            </a:r>
            <a:endParaRPr lang="en-US" altLang="zh-TW" sz="2800" dirty="0"/>
          </a:p>
          <a:p>
            <a:pPr>
              <a:spcBef>
                <a:spcPts val="600"/>
              </a:spcBef>
            </a:pPr>
            <a:r>
              <a:rPr lang="zh-TW" altLang="en-US" sz="2800" dirty="0"/>
              <a:t>教學創新的三個元素</a:t>
            </a:r>
            <a:endParaRPr lang="en-US" altLang="zh-TW" sz="2800" dirty="0"/>
          </a:p>
          <a:p>
            <a:pPr lvl="1">
              <a:spcBef>
                <a:spcPts val="600"/>
              </a:spcBef>
            </a:pPr>
            <a:r>
              <a:rPr lang="zh-TW" altLang="en-US" sz="2400" dirty="0"/>
              <a:t>教學模式：傳統教學、線上學習、翻轉學習、混合式學習</a:t>
            </a:r>
            <a:endParaRPr lang="en-US" altLang="zh-TW" sz="2400" dirty="0"/>
          </a:p>
          <a:p>
            <a:pPr lvl="1">
              <a:spcBef>
                <a:spcPts val="600"/>
              </a:spcBef>
            </a:pPr>
            <a:r>
              <a:rPr lang="zh-TW" altLang="en-US" sz="2400" dirty="0"/>
              <a:t>科技：網路、行動科技、</a:t>
            </a:r>
            <a:r>
              <a:rPr lang="en-US" altLang="zh-TW" sz="2400" dirty="0"/>
              <a:t>AR</a:t>
            </a:r>
            <a:r>
              <a:rPr lang="zh-TW" altLang="en-US" sz="2400" dirty="0"/>
              <a:t>、</a:t>
            </a:r>
            <a:r>
              <a:rPr lang="en-US" altLang="zh-TW" sz="2400" dirty="0"/>
              <a:t>VR</a:t>
            </a:r>
            <a:r>
              <a:rPr lang="zh-TW" altLang="en-US" sz="2400" dirty="0"/>
              <a:t>、</a:t>
            </a:r>
            <a:r>
              <a:rPr lang="en-US" altLang="zh-TW" sz="2400" dirty="0"/>
              <a:t>AI</a:t>
            </a:r>
          </a:p>
          <a:p>
            <a:pPr lvl="1">
              <a:spcBef>
                <a:spcPts val="600"/>
              </a:spcBef>
            </a:pPr>
            <a:r>
              <a:rPr lang="zh-TW" altLang="en-US" sz="2400" dirty="0"/>
              <a:t>教學策略或工具：同儕互評、心智工具、合作學習、提示策略、雙層次測驗引導、擬題策略．．．</a:t>
            </a:r>
            <a:endParaRPr lang="en-US" altLang="zh-TW" sz="2400" dirty="0"/>
          </a:p>
          <a:p>
            <a:pPr>
              <a:spcBef>
                <a:spcPts val="600"/>
              </a:spcBef>
            </a:pPr>
            <a:r>
              <a:rPr lang="zh-TW" altLang="en-US" sz="2800" dirty="0"/>
              <a:t>組合科技、教學模式及策略</a:t>
            </a:r>
            <a:r>
              <a:rPr lang="en-US" altLang="zh-TW" sz="2800" dirty="0"/>
              <a:t>/</a:t>
            </a:r>
            <a:r>
              <a:rPr lang="zh-TW" altLang="en-US" sz="2800" dirty="0"/>
              <a:t>工具的原則：教育理論的支持</a:t>
            </a:r>
            <a:endParaRPr lang="en-US" altLang="zh-TW" sz="2800" dirty="0"/>
          </a:p>
          <a:p>
            <a:pPr>
              <a:spcBef>
                <a:spcPts val="600"/>
              </a:spcBef>
            </a:pPr>
            <a:r>
              <a:rPr lang="zh-TW" altLang="en-US" sz="2800" dirty="0"/>
              <a:t>教學的創新必須有意義：能夠改善學習成效</a:t>
            </a:r>
            <a:endParaRPr lang="en-US" altLang="zh-TW" sz="28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899592" y="214313"/>
            <a:ext cx="8044383" cy="1198463"/>
          </a:xfrm>
        </p:spPr>
        <p:txBody>
          <a:bodyPr/>
          <a:lstStyle/>
          <a:p>
            <a:r>
              <a:rPr lang="zh-TW" altLang="en-US" dirty="0"/>
              <a:t>教學實踐研究的定義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8315" y="1628800"/>
            <a:ext cx="8631560" cy="4114800"/>
          </a:xfrm>
        </p:spPr>
        <p:txBody>
          <a:bodyPr/>
          <a:lstStyle/>
          <a:p>
            <a:pPr>
              <a:defRPr/>
            </a:pPr>
            <a:r>
              <a:rPr lang="zh-TW" altLang="en-US" dirty="0"/>
              <a:t>定義</a:t>
            </a:r>
          </a:p>
          <a:p>
            <a:pPr lvl="1">
              <a:defRPr/>
            </a:pPr>
            <a:r>
              <a:rPr lang="zh-TW" altLang="en-US" dirty="0"/>
              <a:t>教師為提升教學品質，促進學生學習成效，以教育現場或文獻資料提出問題，透過</a:t>
            </a:r>
            <a:r>
              <a:rPr lang="zh-TW" altLang="en-US" b="1" dirty="0">
                <a:solidFill>
                  <a:srgbClr val="0070C0"/>
                </a:solidFill>
              </a:rPr>
              <a:t>課程設計、教材教法、或引入教具、科技媒體運用</a:t>
            </a:r>
            <a:r>
              <a:rPr lang="zh-TW" altLang="en-US" dirty="0"/>
              <a:t>等方式，採取</a:t>
            </a:r>
            <a:r>
              <a:rPr lang="zh-TW" altLang="en-US" b="1" dirty="0">
                <a:solidFill>
                  <a:srgbClr val="0070C0"/>
                </a:solidFill>
              </a:rPr>
              <a:t>適當的研究方法與評量工具</a:t>
            </a:r>
            <a:r>
              <a:rPr lang="zh-TW" altLang="en-US" dirty="0"/>
              <a:t>檢證成效之歷程。</a:t>
            </a:r>
          </a:p>
          <a:p>
            <a:pPr>
              <a:defRPr/>
            </a:pPr>
            <a:r>
              <a:rPr lang="zh-TW" altLang="en-US" dirty="0"/>
              <a:t> 核心精神</a:t>
            </a:r>
          </a:p>
          <a:p>
            <a:pPr lvl="1">
              <a:defRPr/>
            </a:pPr>
            <a:r>
              <a:rPr lang="zh-TW" altLang="en-US" dirty="0"/>
              <a:t>從解決</a:t>
            </a:r>
            <a:r>
              <a:rPr lang="zh-TW" altLang="en-US" b="1" dirty="0">
                <a:solidFill>
                  <a:srgbClr val="0070C0"/>
                </a:solidFill>
              </a:rPr>
              <a:t>教學現場的問題</a:t>
            </a:r>
            <a:r>
              <a:rPr lang="zh-TW" altLang="en-US" dirty="0"/>
              <a:t>出發，所驅動的一連串系統性反省、批判與建構的歷程，最後結果再</a:t>
            </a:r>
            <a:r>
              <a:rPr lang="zh-TW" altLang="en-US" b="1" dirty="0">
                <a:solidFill>
                  <a:srgbClr val="0070C0"/>
                </a:solidFill>
              </a:rPr>
              <a:t>回饋給教學現場</a:t>
            </a:r>
            <a:r>
              <a:rPr lang="zh-TW" altLang="en-US" dirty="0"/>
              <a:t>。</a:t>
            </a:r>
          </a:p>
          <a:p>
            <a:pPr marL="0" indent="0">
              <a:lnSpc>
                <a:spcPct val="150000"/>
              </a:lnSpc>
              <a:buFont typeface="Wingdings" panose="05000000000000000000" pitchFamily="2" charset="2"/>
              <a:buNone/>
              <a:defRPr/>
            </a:pPr>
            <a:endParaRPr lang="en-US" altLang="zh-TW" dirty="0"/>
          </a:p>
          <a:p>
            <a:pPr>
              <a:lnSpc>
                <a:spcPct val="150000"/>
              </a:lnSpc>
              <a:defRPr/>
            </a:pPr>
            <a:endParaRPr lang="en-US" altLang="zh-TW" dirty="0"/>
          </a:p>
          <a:p>
            <a:pPr>
              <a:lnSpc>
                <a:spcPct val="150000"/>
              </a:lnSpc>
              <a:defRPr/>
            </a:pP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55501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899592" y="214313"/>
            <a:ext cx="8044383" cy="1198463"/>
          </a:xfrm>
        </p:spPr>
        <p:txBody>
          <a:bodyPr/>
          <a:lstStyle/>
          <a:p>
            <a:r>
              <a:rPr lang="zh-TW" altLang="en-US" dirty="0"/>
              <a:t>教學實踐研究計畫的條件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12415" y="1988840"/>
            <a:ext cx="8631560" cy="4114800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zh-TW" altLang="en-US" dirty="0"/>
              <a:t>以</a:t>
            </a:r>
            <a:r>
              <a:rPr lang="zh-TW" altLang="en-US" b="1" dirty="0">
                <a:solidFill>
                  <a:srgbClr val="0070C0"/>
                </a:solidFill>
              </a:rPr>
              <a:t>教學現場</a:t>
            </a:r>
            <a:r>
              <a:rPr lang="zh-TW" altLang="en-US" dirty="0"/>
              <a:t>及</a:t>
            </a:r>
            <a:r>
              <a:rPr lang="zh-TW" altLang="en-US" b="1" dirty="0">
                <a:solidFill>
                  <a:srgbClr val="0070C0"/>
                </a:solidFill>
              </a:rPr>
              <a:t>文獻資料</a:t>
            </a:r>
            <a:r>
              <a:rPr lang="zh-TW" altLang="en-US" dirty="0"/>
              <a:t>提出研究問題</a:t>
            </a:r>
            <a:endParaRPr lang="en-US" altLang="zh-TW" dirty="0"/>
          </a:p>
          <a:p>
            <a:pPr>
              <a:lnSpc>
                <a:spcPct val="150000"/>
              </a:lnSpc>
              <a:defRPr/>
            </a:pPr>
            <a:r>
              <a:rPr lang="zh-TW" altLang="en-US" dirty="0"/>
              <a:t>透過</a:t>
            </a:r>
            <a:r>
              <a:rPr lang="zh-TW" altLang="en-US" b="1" dirty="0">
                <a:solidFill>
                  <a:srgbClr val="0070C0"/>
                </a:solidFill>
              </a:rPr>
              <a:t>課程設計、教材教法</a:t>
            </a:r>
            <a:r>
              <a:rPr lang="en-US" altLang="zh-TW" b="1" dirty="0">
                <a:solidFill>
                  <a:srgbClr val="0070C0"/>
                </a:solidFill>
              </a:rPr>
              <a:t>(</a:t>
            </a:r>
            <a:r>
              <a:rPr lang="zh-TW" altLang="en-US" b="1" dirty="0">
                <a:solidFill>
                  <a:srgbClr val="0070C0"/>
                </a:solidFill>
              </a:rPr>
              <a:t>策略</a:t>
            </a:r>
            <a:r>
              <a:rPr lang="en-US" altLang="zh-TW" b="1" dirty="0">
                <a:solidFill>
                  <a:srgbClr val="0070C0"/>
                </a:solidFill>
              </a:rPr>
              <a:t>)</a:t>
            </a:r>
            <a:r>
              <a:rPr lang="zh-TW" altLang="en-US" dirty="0"/>
              <a:t>或引入教具</a:t>
            </a:r>
            <a:r>
              <a:rPr lang="en-US" altLang="zh-TW" dirty="0"/>
              <a:t>/</a:t>
            </a:r>
            <a:r>
              <a:rPr lang="zh-TW" altLang="en-US" b="1" dirty="0">
                <a:solidFill>
                  <a:srgbClr val="0070C0"/>
                </a:solidFill>
              </a:rPr>
              <a:t>科技媒體應用</a:t>
            </a:r>
            <a:r>
              <a:rPr lang="zh-TW" altLang="en-US" dirty="0"/>
              <a:t>的方式改善教學</a:t>
            </a:r>
            <a:r>
              <a:rPr lang="en-US" altLang="zh-TW" dirty="0"/>
              <a:t>(</a:t>
            </a:r>
            <a:r>
              <a:rPr lang="zh-TW" altLang="en-US" dirty="0"/>
              <a:t>回答研究問題</a:t>
            </a:r>
            <a:r>
              <a:rPr lang="en-US" altLang="zh-TW" dirty="0"/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zh-TW" altLang="en-US" dirty="0"/>
              <a:t>採用適當的研究方法及評量工具</a:t>
            </a:r>
            <a:r>
              <a:rPr lang="zh-TW" altLang="en-US" b="1" dirty="0">
                <a:solidFill>
                  <a:srgbClr val="0070C0"/>
                </a:solidFill>
              </a:rPr>
              <a:t>檢驗成效</a:t>
            </a:r>
            <a:endParaRPr lang="en-US" altLang="zh-TW" b="1" dirty="0">
              <a:solidFill>
                <a:srgbClr val="0070C0"/>
              </a:solidFill>
            </a:endParaRPr>
          </a:p>
          <a:p>
            <a:pPr marL="0" indent="0">
              <a:lnSpc>
                <a:spcPct val="150000"/>
              </a:lnSpc>
              <a:buFont typeface="Wingdings" panose="05000000000000000000" pitchFamily="2" charset="2"/>
              <a:buNone/>
              <a:defRPr/>
            </a:pPr>
            <a:endParaRPr lang="en-US" altLang="zh-TW" dirty="0"/>
          </a:p>
          <a:p>
            <a:pPr>
              <a:lnSpc>
                <a:spcPct val="150000"/>
              </a:lnSpc>
              <a:defRPr/>
            </a:pPr>
            <a:endParaRPr lang="en-US" altLang="zh-TW" dirty="0"/>
          </a:p>
          <a:p>
            <a:pPr>
              <a:lnSpc>
                <a:spcPct val="150000"/>
              </a:lnSpc>
              <a:defRPr/>
            </a:pP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4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1377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>
            <a:extLst>
              <a:ext uri="{FF2B5EF4-FFF2-40B4-BE49-F238E27FC236}">
                <a16:creationId xmlns:a16="http://schemas.microsoft.com/office/drawing/2014/main" id="{7DE529A3-F149-4B0D-B117-62202D0B23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教學創新的爭議</a:t>
            </a:r>
          </a:p>
        </p:txBody>
      </p:sp>
      <p:sp>
        <p:nvSpPr>
          <p:cNvPr id="11267" name="內容版面配置區 2">
            <a:extLst>
              <a:ext uri="{FF2B5EF4-FFF2-40B4-BE49-F238E27FC236}">
                <a16:creationId xmlns:a16="http://schemas.microsoft.com/office/drawing/2014/main" id="{A495CA01-229C-47A1-AC01-ED3AE0E120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49" y="1484313"/>
            <a:ext cx="8277225" cy="4680991"/>
          </a:xfrm>
        </p:spPr>
        <p:txBody>
          <a:bodyPr/>
          <a:lstStyle/>
          <a:p>
            <a:r>
              <a:rPr lang="zh-TW" altLang="en-US" dirty="0"/>
              <a:t>有改變</a:t>
            </a:r>
            <a:r>
              <a:rPr lang="en-US" altLang="zh-TW" dirty="0"/>
              <a:t>/</a:t>
            </a:r>
            <a:r>
              <a:rPr lang="zh-TW" altLang="en-US" dirty="0"/>
              <a:t>改善不一定有創新</a:t>
            </a:r>
            <a:endParaRPr lang="en-US" altLang="zh-TW" dirty="0"/>
          </a:p>
          <a:p>
            <a:pPr lvl="1"/>
            <a:r>
              <a:rPr lang="zh-TW" altLang="en-US" dirty="0"/>
              <a:t>寫黑板</a:t>
            </a:r>
            <a:r>
              <a:rPr lang="en-US" altLang="zh-TW" dirty="0">
                <a:sym typeface="Wingdings" panose="05000000000000000000" pitchFamily="2" charset="2"/>
              </a:rPr>
              <a:t></a:t>
            </a:r>
            <a:r>
              <a:rPr lang="zh-TW" altLang="en-US" dirty="0"/>
              <a:t>多媒體教學、播放影片、使用</a:t>
            </a:r>
            <a:r>
              <a:rPr lang="en-US" altLang="zh-TW" dirty="0"/>
              <a:t>PPT</a:t>
            </a:r>
          </a:p>
          <a:p>
            <a:pPr lvl="1"/>
            <a:r>
              <a:rPr lang="zh-TW" altLang="en-US" dirty="0"/>
              <a:t>採用的改進方式是多數老師本來就採用的</a:t>
            </a:r>
            <a:endParaRPr lang="en-US" altLang="zh-TW" dirty="0"/>
          </a:p>
          <a:p>
            <a:r>
              <a:rPr lang="zh-TW" altLang="en-US" dirty="0"/>
              <a:t>問題：</a:t>
            </a:r>
            <a:endParaRPr lang="en-US" altLang="zh-TW" dirty="0"/>
          </a:p>
          <a:p>
            <a:pPr lvl="1"/>
            <a:r>
              <a:rPr lang="zh-TW" altLang="en-US" dirty="0"/>
              <a:t>採用模擬軟體來教學是否為創新？為什麼？</a:t>
            </a:r>
            <a:endParaRPr lang="en-US" altLang="zh-TW" dirty="0"/>
          </a:p>
          <a:p>
            <a:pPr lvl="1"/>
            <a:r>
              <a:rPr lang="zh-TW" altLang="en-US" dirty="0"/>
              <a:t>採用</a:t>
            </a:r>
            <a:r>
              <a:rPr lang="en-US" altLang="zh-TW" dirty="0" err="1"/>
              <a:t>Zuvio</a:t>
            </a:r>
            <a:r>
              <a:rPr lang="zh-TW" altLang="en-US" dirty="0"/>
              <a:t>或</a:t>
            </a:r>
            <a:r>
              <a:rPr lang="en-US" altLang="zh-TW" dirty="0" err="1"/>
              <a:t>kahoot</a:t>
            </a:r>
            <a:r>
              <a:rPr lang="en-US" altLang="zh-TW" dirty="0"/>
              <a:t> </a:t>
            </a:r>
            <a:r>
              <a:rPr lang="zh-TW" altLang="en-US" dirty="0"/>
              <a:t>投票系統是否為創新？為什麼？</a:t>
            </a:r>
            <a:endParaRPr lang="en-US" altLang="zh-TW" dirty="0"/>
          </a:p>
          <a:p>
            <a:pPr lvl="1"/>
            <a:r>
              <a:rPr lang="zh-TW" altLang="en-US" dirty="0"/>
              <a:t>設計心智圖活動是否為創新？為什麼？</a:t>
            </a:r>
            <a:endParaRPr lang="en-US" altLang="zh-TW" dirty="0"/>
          </a:p>
          <a:p>
            <a:pPr lvl="1"/>
            <a:r>
              <a:rPr lang="zh-TW" altLang="en-US" dirty="0"/>
              <a:t>在教學活動中使用</a:t>
            </a:r>
            <a:r>
              <a:rPr lang="en-US" altLang="zh-TW" dirty="0"/>
              <a:t>VR</a:t>
            </a:r>
            <a:r>
              <a:rPr lang="zh-TW" altLang="en-US" dirty="0"/>
              <a:t>是否為創新？為什麼？</a:t>
            </a:r>
            <a:endParaRPr lang="en-US" altLang="zh-TW" dirty="0"/>
          </a:p>
          <a:p>
            <a:pPr lvl="1"/>
            <a:endParaRPr lang="en-US" altLang="zh-TW" dirty="0"/>
          </a:p>
          <a:p>
            <a:pPr lvl="1"/>
            <a:endParaRPr lang="en-US" altLang="zh-TW" dirty="0"/>
          </a:p>
          <a:p>
            <a:pPr lvl="1"/>
            <a:endParaRPr lang="en-US" altLang="zh-TW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2">
            <a:extLst>
              <a:ext uri="{FF2B5EF4-FFF2-40B4-BE49-F238E27FC236}">
                <a16:creationId xmlns:a16="http://schemas.microsoft.com/office/drawing/2014/main" id="{3A1F26DB-B08E-4B83-AD3A-CCE491F69F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/>
              <a:t>創新的條件</a:t>
            </a:r>
          </a:p>
        </p:txBody>
      </p:sp>
      <p:sp>
        <p:nvSpPr>
          <p:cNvPr id="86021" name="Rectangle 3">
            <a:extLst>
              <a:ext uri="{FF2B5EF4-FFF2-40B4-BE49-F238E27FC236}">
                <a16:creationId xmlns:a16="http://schemas.microsoft.com/office/drawing/2014/main" id="{CDE8DD5C-B8A8-4695-885E-071BCD2232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481930"/>
            <a:ext cx="8348662" cy="4842669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zh-TW" altLang="en-US" dirty="0"/>
              <a:t>採用的方法或組合在教學現場沒有看過或是只有少數老師嘗試過</a:t>
            </a:r>
            <a:endParaRPr lang="en-US" altLang="zh-TW" dirty="0"/>
          </a:p>
          <a:p>
            <a:pPr eaLnBrk="1" hangingPunct="1">
              <a:spcBef>
                <a:spcPts val="600"/>
              </a:spcBef>
            </a:pPr>
            <a:r>
              <a:rPr lang="zh-TW" altLang="en-US" dirty="0"/>
              <a:t>採用的方法或組合有教育理論依據，且具有教學上的意義</a:t>
            </a:r>
            <a:endParaRPr lang="en-US" altLang="zh-TW" dirty="0"/>
          </a:p>
          <a:p>
            <a:pPr eaLnBrk="1" hangingPunct="1">
              <a:spcBef>
                <a:spcPts val="600"/>
              </a:spcBef>
            </a:pPr>
            <a:r>
              <a:rPr lang="zh-TW" altLang="en-US" dirty="0"/>
              <a:t>如果採用的方法已經很多人用詞了怎麼辦</a:t>
            </a:r>
            <a:r>
              <a:rPr lang="en-US" altLang="zh-TW" dirty="0"/>
              <a:t>?</a:t>
            </a:r>
          </a:p>
          <a:p>
            <a:pPr lvl="1" eaLnBrk="1" hangingPunct="1">
              <a:spcBef>
                <a:spcPts val="600"/>
              </a:spcBef>
            </a:pPr>
            <a:r>
              <a:rPr lang="zh-TW" altLang="en-US" dirty="0"/>
              <a:t>換一個教學模式</a:t>
            </a:r>
            <a:r>
              <a:rPr lang="en-US" altLang="zh-TW" dirty="0"/>
              <a:t>?</a:t>
            </a:r>
          </a:p>
          <a:p>
            <a:pPr lvl="1" eaLnBrk="1" hangingPunct="1">
              <a:spcBef>
                <a:spcPts val="600"/>
              </a:spcBef>
            </a:pPr>
            <a:r>
              <a:rPr lang="zh-TW" altLang="en-US" dirty="0"/>
              <a:t>加一個策略</a:t>
            </a:r>
            <a:r>
              <a:rPr lang="en-US" altLang="zh-TW" dirty="0"/>
              <a:t>/</a:t>
            </a:r>
            <a:r>
              <a:rPr lang="zh-TW" altLang="en-US" dirty="0"/>
              <a:t>工具</a:t>
            </a:r>
            <a:r>
              <a:rPr lang="en-US" altLang="zh-TW" dirty="0"/>
              <a:t>?</a:t>
            </a:r>
          </a:p>
          <a:p>
            <a:pPr lvl="1" eaLnBrk="1" hangingPunct="1">
              <a:spcBef>
                <a:spcPts val="600"/>
              </a:spcBef>
            </a:pPr>
            <a:r>
              <a:rPr lang="zh-TW" altLang="en-US" dirty="0"/>
              <a:t>加一個科技</a:t>
            </a:r>
            <a:r>
              <a:rPr lang="en-US" altLang="zh-TW" dirty="0"/>
              <a:t>?</a:t>
            </a:r>
          </a:p>
          <a:p>
            <a:pPr lvl="1" eaLnBrk="1" hangingPunct="1">
              <a:spcBef>
                <a:spcPts val="600"/>
              </a:spcBef>
            </a:pPr>
            <a:endParaRPr lang="en-US" altLang="zh-TW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68554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2">
            <a:extLst>
              <a:ext uri="{FF2B5EF4-FFF2-40B4-BE49-F238E27FC236}">
                <a16:creationId xmlns:a16="http://schemas.microsoft.com/office/drawing/2014/main" id="{3A1F26DB-B08E-4B83-AD3A-CCE491F69F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/>
              <a:t>創新的基礎</a:t>
            </a:r>
          </a:p>
        </p:txBody>
      </p:sp>
      <p:sp>
        <p:nvSpPr>
          <p:cNvPr id="86021" name="Rectangle 3">
            <a:extLst>
              <a:ext uri="{FF2B5EF4-FFF2-40B4-BE49-F238E27FC236}">
                <a16:creationId xmlns:a16="http://schemas.microsoft.com/office/drawing/2014/main" id="{CDE8DD5C-B8A8-4695-885E-071BCD2232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676400"/>
            <a:ext cx="8218487" cy="4495800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zh-TW" altLang="en-US" dirty="0"/>
              <a:t>大量閱讀好的文獻 </a:t>
            </a:r>
            <a:r>
              <a:rPr lang="en-US" altLang="zh-TW" dirty="0"/>
              <a:t>(</a:t>
            </a:r>
            <a:r>
              <a:rPr lang="zh-TW" altLang="en-US" dirty="0"/>
              <a:t>例如</a:t>
            </a:r>
            <a:r>
              <a:rPr lang="en-US" altLang="zh-TW" dirty="0"/>
              <a:t>SSCI</a:t>
            </a:r>
            <a:r>
              <a:rPr lang="zh-TW" altLang="en-US" dirty="0"/>
              <a:t>期刊論文）或教育部</a:t>
            </a:r>
            <a:r>
              <a:rPr lang="en-US" altLang="zh-TW" dirty="0"/>
              <a:t>/</a:t>
            </a:r>
            <a:r>
              <a:rPr lang="zh-TW" altLang="en-US" dirty="0"/>
              <a:t>科技部計畫報告，激發靈感：</a:t>
            </a:r>
          </a:p>
          <a:p>
            <a:pPr lvl="1" eaLnBrk="1" hangingPunct="1">
              <a:spcBef>
                <a:spcPts val="600"/>
              </a:spcBef>
            </a:pPr>
            <a:r>
              <a:rPr lang="zh-TW" altLang="en-US" dirty="0"/>
              <a:t>學習更多的策略、科技特性及教學模式</a:t>
            </a:r>
            <a:endParaRPr lang="en-US" altLang="zh-TW" dirty="0"/>
          </a:p>
          <a:p>
            <a:pPr eaLnBrk="1" hangingPunct="1">
              <a:spcBef>
                <a:spcPts val="600"/>
              </a:spcBef>
            </a:pPr>
            <a:r>
              <a:rPr lang="zh-TW" altLang="en-US" dirty="0"/>
              <a:t>嘗試改良策略或不同的策略</a:t>
            </a:r>
            <a:r>
              <a:rPr lang="en-US" altLang="zh-TW" dirty="0"/>
              <a:t>/</a:t>
            </a:r>
            <a:r>
              <a:rPr lang="zh-TW" altLang="en-US" dirty="0"/>
              <a:t>科技</a:t>
            </a:r>
            <a:r>
              <a:rPr lang="en-US" altLang="zh-TW" dirty="0"/>
              <a:t>/</a:t>
            </a:r>
            <a:r>
              <a:rPr lang="zh-TW" altLang="en-US" dirty="0"/>
              <a:t>教學模式組合</a:t>
            </a:r>
            <a:endParaRPr lang="en-US" altLang="zh-TW" dirty="0"/>
          </a:p>
          <a:p>
            <a:pPr lvl="1">
              <a:spcBef>
                <a:spcPts val="600"/>
              </a:spcBef>
            </a:pPr>
            <a:r>
              <a:rPr lang="zh-TW" altLang="en-US" dirty="0"/>
              <a:t>考慮所教授學科的需求或學生的學習困難</a:t>
            </a:r>
            <a:endParaRPr lang="en-US" altLang="zh-TW" dirty="0"/>
          </a:p>
          <a:p>
            <a:pPr>
              <a:spcBef>
                <a:spcPts val="600"/>
              </a:spcBef>
            </a:pPr>
            <a:r>
              <a:rPr lang="zh-TW" altLang="en-US" dirty="0"/>
              <a:t>組織研究團隊，分享教學創新的構想</a:t>
            </a:r>
            <a:endParaRPr lang="en-US" altLang="zh-TW" dirty="0"/>
          </a:p>
          <a:p>
            <a:pPr lvl="1" eaLnBrk="1" hangingPunct="1">
              <a:spcBef>
                <a:spcPts val="600"/>
              </a:spcBef>
            </a:pPr>
            <a:endParaRPr lang="en-US" altLang="zh-TW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7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96854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學習更多的策略</a:t>
            </a:r>
            <a:r>
              <a:rPr lang="en-US" altLang="zh-TW" dirty="0"/>
              <a:t>/</a:t>
            </a:r>
            <a:r>
              <a:rPr lang="zh-TW" altLang="en-US" dirty="0"/>
              <a:t>工具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38994" y="1412776"/>
            <a:ext cx="8325494" cy="504056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TW" altLang="en-US" dirty="0"/>
              <a:t>漸進式提示 </a:t>
            </a:r>
            <a:r>
              <a:rPr lang="en-US" altLang="zh-TW" dirty="0"/>
              <a:t>Aggressive prompting</a:t>
            </a:r>
            <a:endParaRPr lang="zh-TW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合作議題探究 </a:t>
            </a:r>
            <a:r>
              <a:rPr lang="en-US" altLang="zh-TW" dirty="0"/>
              <a:t>Collaborative issue-quest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網路探究 </a:t>
            </a:r>
            <a:r>
              <a:rPr lang="en-US" altLang="zh-TW" dirty="0"/>
              <a:t>Web-Quest</a:t>
            </a:r>
            <a:endParaRPr lang="zh-TW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概念構圖 </a:t>
            </a:r>
            <a:r>
              <a:rPr lang="en-US" altLang="zh-TW" dirty="0"/>
              <a:t>Concept mapping</a:t>
            </a:r>
            <a:endParaRPr lang="zh-TW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同儕互教 </a:t>
            </a:r>
            <a:r>
              <a:rPr lang="en-US" altLang="zh-TW" dirty="0"/>
              <a:t>Peer tutoring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擬題策略 </a:t>
            </a:r>
            <a:r>
              <a:rPr lang="en-US" altLang="zh-TW" dirty="0"/>
              <a:t>Question posing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遊戲式學習 </a:t>
            </a:r>
            <a:r>
              <a:rPr lang="en-US" altLang="zh-TW" dirty="0"/>
              <a:t>Game-based learning</a:t>
            </a:r>
            <a:endParaRPr lang="zh-TW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4140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學習更多的策略</a:t>
            </a:r>
            <a:r>
              <a:rPr lang="en-US" altLang="zh-TW" dirty="0"/>
              <a:t>/</a:t>
            </a:r>
            <a:r>
              <a:rPr lang="zh-TW" altLang="en-US" dirty="0"/>
              <a:t>工具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38994" y="1412776"/>
            <a:ext cx="8458200" cy="44196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TW" altLang="en-US" dirty="0"/>
              <a:t>探究學習 </a:t>
            </a:r>
            <a:r>
              <a:rPr lang="en-US" altLang="zh-TW" dirty="0"/>
              <a:t>Inquiry-based learning</a:t>
            </a:r>
            <a:endParaRPr lang="zh-TW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問題導向學習 </a:t>
            </a:r>
            <a:r>
              <a:rPr lang="en-US" altLang="zh-TW" dirty="0"/>
              <a:t>Problem-based learning</a:t>
            </a:r>
            <a:endParaRPr lang="zh-TW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專題式學習 </a:t>
            </a:r>
            <a:r>
              <a:rPr lang="en-US" altLang="zh-TW" dirty="0"/>
              <a:t>Project-based learning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競賽式遊戲化 </a:t>
            </a:r>
            <a:r>
              <a:rPr lang="en-US" altLang="zh-TW" dirty="0"/>
              <a:t>Competition/gamification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同儕互評</a:t>
            </a:r>
            <a:r>
              <a:rPr lang="en-US" altLang="zh-TW" dirty="0"/>
              <a:t> Peer assessment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合作學習 </a:t>
            </a:r>
            <a:r>
              <a:rPr lang="en-US" altLang="zh-TW" dirty="0"/>
              <a:t>Collaborative learning</a:t>
            </a:r>
          </a:p>
          <a:p>
            <a:pPr>
              <a:spcBef>
                <a:spcPts val="0"/>
              </a:spcBef>
            </a:pPr>
            <a:r>
              <a:rPr lang="en-US" altLang="zh-TW" dirty="0"/>
              <a:t>WSQ (Watch, Summary, Question)</a:t>
            </a:r>
            <a:r>
              <a:rPr lang="zh-TW" altLang="en-US" dirty="0"/>
              <a:t>學習引導策略</a:t>
            </a:r>
            <a:endParaRPr lang="zh-TW" altLang="zh-TW" dirty="0"/>
          </a:p>
          <a:p>
            <a:pPr>
              <a:spcBef>
                <a:spcPts val="0"/>
              </a:spcBef>
            </a:pPr>
            <a:endParaRPr lang="zh-TW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23027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瞭解不同的教學模式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38994" y="1412776"/>
            <a:ext cx="8458200" cy="44196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TW" altLang="en-US" dirty="0"/>
              <a:t>翻轉教室</a:t>
            </a:r>
            <a:r>
              <a:rPr lang="en-US" altLang="zh-TW" dirty="0"/>
              <a:t>/</a:t>
            </a:r>
            <a:r>
              <a:rPr lang="zh-TW" altLang="en-US" dirty="0"/>
              <a:t>翻轉學習 </a:t>
            </a:r>
            <a:r>
              <a:rPr lang="en-US" altLang="zh-TW" dirty="0"/>
              <a:t>flipped classroom/learning</a:t>
            </a:r>
            <a:r>
              <a:rPr lang="zh-TW" altLang="en-US" dirty="0"/>
              <a:t>　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混合式學習</a:t>
            </a:r>
            <a:r>
              <a:rPr lang="en-US" altLang="zh-TW" dirty="0"/>
              <a:t>/</a:t>
            </a:r>
            <a:r>
              <a:rPr lang="zh-TW" altLang="en-US" dirty="0"/>
              <a:t>混成學習 </a:t>
            </a:r>
            <a:r>
              <a:rPr lang="en-US" altLang="zh-TW" dirty="0"/>
              <a:t>blending learning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線上學習</a:t>
            </a:r>
            <a:r>
              <a:rPr lang="en-US" altLang="zh-TW" dirty="0"/>
              <a:t>/</a:t>
            </a:r>
            <a:r>
              <a:rPr lang="zh-TW" altLang="en-US" dirty="0"/>
              <a:t>網路學習 </a:t>
            </a:r>
            <a:r>
              <a:rPr lang="en-US" altLang="zh-TW" dirty="0"/>
              <a:t>online/web-based learning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行動與無所不在學習 </a:t>
            </a:r>
            <a:r>
              <a:rPr lang="en-US" altLang="zh-TW" dirty="0"/>
              <a:t>mobile/ubiquitous learning</a:t>
            </a:r>
          </a:p>
          <a:p>
            <a:pPr>
              <a:spcBef>
                <a:spcPts val="0"/>
              </a:spcBef>
            </a:pPr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10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7977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瞭解不同的科技</a:t>
            </a:r>
            <a:r>
              <a:rPr lang="en-US" altLang="zh-TW" dirty="0"/>
              <a:t>/</a:t>
            </a:r>
            <a:r>
              <a:rPr lang="zh-TW" altLang="en-US" dirty="0"/>
              <a:t>應用軟體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556792"/>
            <a:ext cx="8424936" cy="4536504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TW" altLang="en-US" dirty="0"/>
              <a:t>一般教學平台</a:t>
            </a:r>
            <a:r>
              <a:rPr lang="en-US" altLang="zh-TW" dirty="0"/>
              <a:t>(online learning)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即時回饋系統 </a:t>
            </a:r>
            <a:r>
              <a:rPr lang="en-US" altLang="zh-TW" dirty="0"/>
              <a:t>Instant Response System (IRS)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模擬軟體 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虛擬實境 </a:t>
            </a:r>
            <a:r>
              <a:rPr lang="en-US" altLang="zh-TW" dirty="0"/>
              <a:t>Virtual Reality (VR)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擴增額境 </a:t>
            </a:r>
            <a:r>
              <a:rPr lang="en-US" altLang="zh-TW" dirty="0"/>
              <a:t>Augmented Reality (AR)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聊天機器人 </a:t>
            </a:r>
            <a:r>
              <a:rPr lang="en-US" altLang="zh-TW" dirty="0"/>
              <a:t>Chatbots</a:t>
            </a:r>
          </a:p>
          <a:p>
            <a:pPr>
              <a:spcBef>
                <a:spcPts val="0"/>
              </a:spcBef>
            </a:pPr>
            <a:r>
              <a:rPr lang="zh-TW" altLang="en-US" dirty="0"/>
              <a:t>人工智慧 </a:t>
            </a:r>
            <a:r>
              <a:rPr lang="en-US" altLang="zh-TW" dirty="0"/>
              <a:t>Artificial Intelligent (AI) 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37877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直接连接符 7"/>
          <p:cNvSpPr>
            <a:spLocks noChangeShapeType="1"/>
          </p:cNvSpPr>
          <p:nvPr/>
        </p:nvSpPr>
        <p:spPr bwMode="auto">
          <a:xfrm>
            <a:off x="1435894" y="1883272"/>
            <a:ext cx="1388949" cy="0"/>
          </a:xfrm>
          <a:prstGeom prst="line">
            <a:avLst/>
          </a:prstGeom>
          <a:noFill/>
          <a:ln w="9525" cap="flat" cmpd="sng">
            <a:solidFill>
              <a:srgbClr val="D8D8D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93D10792-814F-473E-AF48-7BA28FE2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230711"/>
            <a:ext cx="785921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瞭解你那個領域大家的教學方式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很多人使用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IRS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來教學嗎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zh-TW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6" name="直接连接符 7">
            <a:extLst>
              <a:ext uri="{FF2B5EF4-FFF2-40B4-BE49-F238E27FC236}">
                <a16:creationId xmlns:a16="http://schemas.microsoft.com/office/drawing/2014/main" id="{7AFFF6AB-2C32-43BF-A39D-06FCE604C0F8}"/>
              </a:ext>
            </a:extLst>
          </p:cNvPr>
          <p:cNvSpPr>
            <a:spLocks noChangeShapeType="1"/>
          </p:cNvSpPr>
          <p:nvPr/>
        </p:nvSpPr>
        <p:spPr bwMode="auto">
          <a:xfrm>
            <a:off x="1435894" y="1883272"/>
            <a:ext cx="2440478" cy="0"/>
          </a:xfrm>
          <a:prstGeom prst="line">
            <a:avLst/>
          </a:prstGeom>
          <a:noFill/>
          <a:ln w="9525" cap="flat" cmpd="sng">
            <a:solidFill>
              <a:srgbClr val="D8D8D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12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10" name="內容版面配置區 2"/>
          <p:cNvSpPr>
            <a:spLocks noGrp="1"/>
          </p:cNvSpPr>
          <p:nvPr>
            <p:ph idx="1"/>
          </p:nvPr>
        </p:nvSpPr>
        <p:spPr>
          <a:xfrm>
            <a:off x="544724" y="1700808"/>
            <a:ext cx="8424936" cy="4536504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TW" altLang="en-US" dirty="0"/>
              <a:t>科學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電腦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社會科學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教育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藝術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體育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管理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醫學或護理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語言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6586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25"/>
    </mc:Choice>
    <mc:Fallback xmlns="">
      <p:transition spd="slow" advTm="4812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直接连接符 7"/>
          <p:cNvSpPr>
            <a:spLocks noChangeShapeType="1"/>
          </p:cNvSpPr>
          <p:nvPr/>
        </p:nvSpPr>
        <p:spPr bwMode="auto">
          <a:xfrm>
            <a:off x="1435894" y="1883272"/>
            <a:ext cx="1388949" cy="0"/>
          </a:xfrm>
          <a:prstGeom prst="line">
            <a:avLst/>
          </a:prstGeom>
          <a:noFill/>
          <a:ln w="9525" cap="flat" cmpd="sng">
            <a:solidFill>
              <a:srgbClr val="D8D8D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93D10792-814F-473E-AF48-7BA28FE2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230711"/>
            <a:ext cx="785921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瞭解你那個領域大家的教學方式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很多人使用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VR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來教學嗎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zh-TW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6" name="直接连接符 7">
            <a:extLst>
              <a:ext uri="{FF2B5EF4-FFF2-40B4-BE49-F238E27FC236}">
                <a16:creationId xmlns:a16="http://schemas.microsoft.com/office/drawing/2014/main" id="{7AFFF6AB-2C32-43BF-A39D-06FCE604C0F8}"/>
              </a:ext>
            </a:extLst>
          </p:cNvPr>
          <p:cNvSpPr>
            <a:spLocks noChangeShapeType="1"/>
          </p:cNvSpPr>
          <p:nvPr/>
        </p:nvSpPr>
        <p:spPr bwMode="auto">
          <a:xfrm>
            <a:off x="1435894" y="1883272"/>
            <a:ext cx="2440478" cy="0"/>
          </a:xfrm>
          <a:prstGeom prst="line">
            <a:avLst/>
          </a:prstGeom>
          <a:noFill/>
          <a:ln w="9525" cap="flat" cmpd="sng">
            <a:solidFill>
              <a:srgbClr val="D8D8D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13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13" name="內容版面配置區 2"/>
          <p:cNvSpPr>
            <a:spLocks noGrp="1"/>
          </p:cNvSpPr>
          <p:nvPr>
            <p:ph idx="1"/>
          </p:nvPr>
        </p:nvSpPr>
        <p:spPr>
          <a:xfrm>
            <a:off x="544724" y="1700808"/>
            <a:ext cx="8424936" cy="4536504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TW" altLang="en-US" dirty="0"/>
              <a:t>科學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電腦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社會科學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教育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藝術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體育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管理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醫學或護理</a:t>
            </a:r>
            <a:endParaRPr lang="en-US" altLang="zh-TW" dirty="0"/>
          </a:p>
          <a:p>
            <a:pPr>
              <a:spcBef>
                <a:spcPts val="0"/>
              </a:spcBef>
            </a:pPr>
            <a:r>
              <a:rPr lang="zh-TW" altLang="en-US" dirty="0"/>
              <a:t>語言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78147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25"/>
    </mc:Choice>
    <mc:Fallback xmlns="">
      <p:transition spd="slow" advTm="4812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直接连接符 7"/>
          <p:cNvSpPr>
            <a:spLocks noChangeShapeType="1"/>
          </p:cNvSpPr>
          <p:nvPr/>
        </p:nvSpPr>
        <p:spPr bwMode="auto">
          <a:xfrm>
            <a:off x="1435894" y="1883272"/>
            <a:ext cx="1388949" cy="0"/>
          </a:xfrm>
          <a:prstGeom prst="line">
            <a:avLst/>
          </a:prstGeom>
          <a:noFill/>
          <a:ln w="9525" cap="flat" cmpd="sng">
            <a:solidFill>
              <a:srgbClr val="D8D8D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TextBox 6">
            <a:extLst>
              <a:ext uri="{FF2B5EF4-FFF2-40B4-BE49-F238E27FC236}">
                <a16:creationId xmlns:a16="http://schemas.microsoft.com/office/drawing/2014/main" id="{93D10792-814F-473E-AF48-7BA28FE2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584" y="230711"/>
            <a:ext cx="78592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最簡單直接的方式</a:t>
            </a:r>
            <a:endParaRPr lang="zh-TW" altLang="zh-TW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6" name="直接连接符 7">
            <a:extLst>
              <a:ext uri="{FF2B5EF4-FFF2-40B4-BE49-F238E27FC236}">
                <a16:creationId xmlns:a16="http://schemas.microsoft.com/office/drawing/2014/main" id="{7AFFF6AB-2C32-43BF-A39D-06FCE604C0F8}"/>
              </a:ext>
            </a:extLst>
          </p:cNvPr>
          <p:cNvSpPr>
            <a:spLocks noChangeShapeType="1"/>
          </p:cNvSpPr>
          <p:nvPr/>
        </p:nvSpPr>
        <p:spPr bwMode="auto">
          <a:xfrm>
            <a:off x="1435894" y="1883272"/>
            <a:ext cx="2440478" cy="0"/>
          </a:xfrm>
          <a:prstGeom prst="line">
            <a:avLst/>
          </a:prstGeom>
          <a:noFill/>
          <a:ln w="9525" cap="flat" cmpd="sng">
            <a:solidFill>
              <a:srgbClr val="D8D8D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14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13" name="內容版面配置區 2"/>
          <p:cNvSpPr>
            <a:spLocks noGrp="1"/>
          </p:cNvSpPr>
          <p:nvPr>
            <p:ph idx="1"/>
          </p:nvPr>
        </p:nvSpPr>
        <p:spPr>
          <a:xfrm>
            <a:off x="544724" y="1700808"/>
            <a:ext cx="8424936" cy="4536504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zh-TW" altLang="en-US" dirty="0"/>
              <a:t>讀一下教育科技期刊最近三年在這個學科的實證研究論文</a:t>
            </a:r>
            <a:endParaRPr lang="en-US" altLang="zh-TW" dirty="0"/>
          </a:p>
          <a:p>
            <a:pPr lvl="1">
              <a:spcBef>
                <a:spcPts val="0"/>
              </a:spcBef>
            </a:pPr>
            <a:r>
              <a:rPr lang="en-US" altLang="zh-TW" dirty="0"/>
              <a:t>Computers &amp; Education</a:t>
            </a:r>
          </a:p>
          <a:p>
            <a:pPr lvl="1">
              <a:spcBef>
                <a:spcPts val="0"/>
              </a:spcBef>
            </a:pPr>
            <a:r>
              <a:rPr lang="en-US" altLang="zh-TW" dirty="0"/>
              <a:t>British Journal of Educational Technology</a:t>
            </a:r>
          </a:p>
          <a:p>
            <a:pPr lvl="1">
              <a:spcBef>
                <a:spcPts val="0"/>
              </a:spcBef>
            </a:pPr>
            <a:r>
              <a:rPr lang="en-US" altLang="zh-TW" dirty="0"/>
              <a:t>Interactive Learning Environments</a:t>
            </a:r>
          </a:p>
          <a:p>
            <a:pPr lvl="1">
              <a:spcBef>
                <a:spcPts val="0"/>
              </a:spcBef>
            </a:pPr>
            <a:r>
              <a:rPr lang="en-US" altLang="zh-TW" dirty="0"/>
              <a:t>Educational Technology &amp; Society</a:t>
            </a:r>
          </a:p>
          <a:p>
            <a:pPr lvl="1">
              <a:spcBef>
                <a:spcPts val="0"/>
              </a:spcBef>
            </a:pPr>
            <a:r>
              <a:rPr lang="en-US" altLang="zh-TW" dirty="0"/>
              <a:t>Educational Technology Research &amp; Development</a:t>
            </a:r>
          </a:p>
          <a:p>
            <a:pPr lvl="1">
              <a:spcBef>
                <a:spcPts val="0"/>
              </a:spcBef>
            </a:pPr>
            <a:r>
              <a:rPr lang="en-US" altLang="zh-TW" dirty="0"/>
              <a:t>Journal of Computer Assisted Learning</a:t>
            </a:r>
          </a:p>
        </p:txBody>
      </p:sp>
    </p:spTree>
    <p:extLst>
      <p:ext uri="{BB962C8B-B14F-4D97-AF65-F5344CB8AC3E}">
        <p14:creationId xmlns:p14="http://schemas.microsoft.com/office/powerpoint/2010/main" val="4033823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25"/>
    </mc:Choice>
    <mc:Fallback xmlns="">
      <p:transition spd="slow" advTm="4812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5447060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270">
              <a:lnSpc>
                <a:spcPct val="150000"/>
              </a:lnSpc>
              <a:spcAft>
                <a:spcPts val="0"/>
              </a:spcAft>
            </a:pPr>
            <a:r>
              <a:rPr lang="en-US" altLang="zh-TW" sz="1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Huang, H., &amp; </a:t>
            </a:r>
            <a:r>
              <a:rPr lang="en-US" altLang="zh-TW" sz="1600" b="1" u="sng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Hwang*, G. J.</a:t>
            </a:r>
            <a:r>
              <a:rPr lang="en-US" altLang="zh-TW" sz="1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(2021). </a:t>
            </a:r>
            <a:r>
              <a:rPr lang="en-US" altLang="zh-TW" sz="1600" dirty="0">
                <a:latin typeface="Times New Roman" panose="02020603050405020304" pitchFamily="18" charset="0"/>
              </a:rPr>
              <a:t>Facilitating decision making in authentic contexts: an SVVR-based experiential flipped learning approach for professional training.</a:t>
            </a:r>
            <a:r>
              <a:rPr lang="zh-TW" altLang="en-US" sz="1600" dirty="0">
                <a:latin typeface="Times New Roman" panose="02020603050405020304" pitchFamily="18" charset="0"/>
              </a:rPr>
              <a:t> </a:t>
            </a:r>
            <a:r>
              <a:rPr lang="en-US" altLang="zh-TW" sz="1600" i="1" dirty="0">
                <a:latin typeface="Times New Roman" panose="02020603050405020304" pitchFamily="18" charset="0"/>
              </a:rPr>
              <a:t>Interactive Learning Environment.</a:t>
            </a:r>
            <a:endParaRPr lang="zh-TW" altLang="zh-TW" sz="1200" i="1" dirty="0">
              <a:latin typeface="Times New Roman" panose="02020603050405020304" pitchFamily="18" charset="0"/>
            </a:endParaRP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08994FD6-C65A-4EA7-93A5-8EAA43A4D151}"/>
              </a:ext>
            </a:extLst>
          </p:cNvPr>
          <p:cNvSpPr txBox="1">
            <a:spLocks/>
          </p:cNvSpPr>
          <p:nvPr/>
        </p:nvSpPr>
        <p:spPr>
          <a:xfrm>
            <a:off x="892422" y="229506"/>
            <a:ext cx="7856042" cy="751221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r>
              <a:rPr lang="zh-TW" altLang="en-US" kern="0" dirty="0"/>
              <a:t>環景</a:t>
            </a:r>
            <a:r>
              <a:rPr lang="en-US" altLang="zh-TW" kern="0" dirty="0"/>
              <a:t>VR</a:t>
            </a:r>
            <a:r>
              <a:rPr lang="zh-TW" altLang="en-US" kern="0" dirty="0"/>
              <a:t>應用於輸血安全演練</a:t>
            </a:r>
          </a:p>
        </p:txBody>
      </p:sp>
      <p:pic>
        <p:nvPicPr>
          <p:cNvPr id="6" name="圖片 5" descr="一張含有 個人, 室內, 房間, 坐 的圖片&#10;&#10;自動產生的描述">
            <a:extLst>
              <a:ext uri="{FF2B5EF4-FFF2-40B4-BE49-F238E27FC236}">
                <a16:creationId xmlns:a16="http://schemas.microsoft.com/office/drawing/2014/main" id="{51C6BB86-DCE5-4A3B-A29A-C67DE2CBFD6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1568323"/>
            <a:ext cx="8178800" cy="3721354"/>
          </a:xfrm>
          <a:prstGeom prst="rect">
            <a:avLst/>
          </a:prstGeom>
        </p:spPr>
      </p:pic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C7B744-5AB5-42BA-A38C-F509E7790C0D}" type="slidenum">
              <a:rPr lang="zh-TW" altLang="en-US" smtClean="0"/>
              <a:pPr>
                <a:defRPr/>
              </a:pPr>
              <a:t>15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47409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6">
            <a:extLst>
              <a:ext uri="{FF2B5EF4-FFF2-40B4-BE49-F238E27FC236}">
                <a16:creationId xmlns:a16="http://schemas.microsoft.com/office/drawing/2014/main" id="{93D10792-814F-473E-AF48-7BA28FE28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624" y="404664"/>
            <a:ext cx="62646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TW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環景</a:t>
            </a:r>
            <a:r>
              <a:rPr lang="en-US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VR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輸血安全</a:t>
            </a:r>
            <a:r>
              <a:rPr lang="zh-TW" altLang="en-US" sz="4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之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應用</a:t>
            </a:r>
            <a:endParaRPr lang="zh-TW" altLang="zh-TW" sz="4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600200"/>
            <a:ext cx="8359022" cy="44196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16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8850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25"/>
    </mc:Choice>
    <mc:Fallback xmlns="">
      <p:transition spd="slow" advTm="4812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5" y="153545"/>
            <a:ext cx="8454687" cy="971200"/>
          </a:xfrm>
        </p:spPr>
        <p:txBody>
          <a:bodyPr/>
          <a:lstStyle/>
          <a:p>
            <a:r>
              <a:rPr lang="en-US" altLang="zh-TW" sz="4000" dirty="0"/>
              <a:t>VR</a:t>
            </a:r>
            <a:r>
              <a:rPr lang="zh-TW" altLang="en-US" sz="4000" dirty="0"/>
              <a:t>應用於化學藥劑意外潑灑處理培訓</a:t>
            </a:r>
          </a:p>
        </p:txBody>
      </p:sp>
      <p:sp>
        <p:nvSpPr>
          <p:cNvPr id="6" name="矩形 5"/>
          <p:cNvSpPr/>
          <p:nvPr/>
        </p:nvSpPr>
        <p:spPr>
          <a:xfrm>
            <a:off x="262936" y="5604724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Chun-Chun Chang &amp; Gwo-Jen Hwang (2021): An experiential learning-based virtual reality approach to fostering problem-resolving competence in professional training, Interactive Learning Environments, DOI: 10.1080/10494820.2021.1979049</a:t>
            </a:r>
            <a:endParaRPr lang="zh-TW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638723"/>
            <a:ext cx="2793444" cy="396600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/>
          <a:srcRect l="14725"/>
          <a:stretch/>
        </p:blipFill>
        <p:spPr>
          <a:xfrm>
            <a:off x="3206436" y="1638722"/>
            <a:ext cx="6003827" cy="3966001"/>
          </a:xfrm>
          <a:prstGeom prst="rect">
            <a:avLst/>
          </a:prstGeom>
        </p:spPr>
      </p:pic>
      <p:sp>
        <p:nvSpPr>
          <p:cNvPr id="10" name="投影片編號版面配置區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17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960296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39D43FD-49F7-4645-B877-A888ECB00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0466"/>
            <a:ext cx="8229600" cy="818294"/>
          </a:xfrm>
        </p:spPr>
        <p:txBody>
          <a:bodyPr/>
          <a:lstStyle/>
          <a:p>
            <a:r>
              <a:rPr lang="zh-TW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環景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VR</a:t>
            </a:r>
            <a:r>
              <a:rPr lang="zh-TW" altLang="en-US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於產科教學之應用</a:t>
            </a:r>
            <a:endParaRPr lang="zh-TW" altLang="en-US" dirty="0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4D2119E6-25DE-4A20-A7B0-A305CE73A0CE}"/>
              </a:ext>
            </a:extLst>
          </p:cNvPr>
          <p:cNvSpPr txBox="1"/>
          <p:nvPr/>
        </p:nvSpPr>
        <p:spPr>
          <a:xfrm>
            <a:off x="611560" y="5733256"/>
            <a:ext cx="828675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Chang, C. Y., Sung, H. Y., Guo, J. L., Chang, B. Y., &amp; </a:t>
            </a:r>
            <a:r>
              <a:rPr lang="en-US" altLang="zh-TW" sz="1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Kuo</a:t>
            </a:r>
            <a:r>
              <a:rPr lang="en-US" altLang="zh-TW" sz="1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F. R. (2019). Effects of spherical video-based virtual reality on nursing students’ learning performance in childbirth education training. Interactive Learning Environments, 1-17. (SSCI)</a:t>
            </a:r>
            <a:endParaRPr lang="zh-TW" altLang="en-US" sz="1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00200"/>
            <a:ext cx="7391400" cy="4005455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18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28966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/>
          <a:srcRect l="18895" t="19201" r="5112" b="4500"/>
          <a:stretch/>
        </p:blipFill>
        <p:spPr>
          <a:xfrm>
            <a:off x="0" y="476672"/>
            <a:ext cx="9188199" cy="5189190"/>
          </a:xfrm>
          <a:prstGeom prst="rect">
            <a:avLst/>
          </a:prstGeom>
        </p:spPr>
      </p:pic>
      <p:sp>
        <p:nvSpPr>
          <p:cNvPr id="9" name="投影片編號版面配置區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19</a:t>
            </a:fld>
            <a:endParaRPr lang="en-US" altLang="zh-TW"/>
          </a:p>
        </p:txBody>
      </p:sp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9277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8994FD6-C65A-4EA7-93A5-8EAA43A4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292" y="658727"/>
            <a:ext cx="7572148" cy="571500"/>
          </a:xfrm>
        </p:spPr>
        <p:txBody>
          <a:bodyPr/>
          <a:lstStyle/>
          <a:p>
            <a:r>
              <a:rPr lang="zh-TW" altLang="en-US" dirty="0"/>
              <a:t>虛擬病人應用於身體評估演練</a:t>
            </a:r>
          </a:p>
        </p:txBody>
      </p:sp>
      <p:sp>
        <p:nvSpPr>
          <p:cNvPr id="16" name="Rectangle 1">
            <a:extLst>
              <a:ext uri="{FF2B5EF4-FFF2-40B4-BE49-F238E27FC236}">
                <a16:creationId xmlns:a16="http://schemas.microsoft.com/office/drawing/2014/main" id="{49EF3F0F-4DE5-40E7-A55D-0E1548B079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301" y="625302"/>
            <a:ext cx="138564" cy="692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br>
              <a:rPr kumimoji="0" lang="zh-TW" altLang="zh-TW" sz="1350"/>
            </a:br>
            <a:endParaRPr kumimoji="0" lang="zh-TW" altLang="zh-TW" sz="1350"/>
          </a:p>
          <a:p>
            <a:endParaRPr kumimoji="0" lang="zh-TW" altLang="zh-TW" sz="1350"/>
          </a:p>
        </p:txBody>
      </p:sp>
      <p:sp>
        <p:nvSpPr>
          <p:cNvPr id="19" name="Rectangle 4">
            <a:extLst>
              <a:ext uri="{FF2B5EF4-FFF2-40B4-BE49-F238E27FC236}">
                <a16:creationId xmlns:a16="http://schemas.microsoft.com/office/drawing/2014/main" id="{A0F4747E-3E68-4AE3-A38C-233FD55973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301" y="817476"/>
            <a:ext cx="138564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600200"/>
            <a:ext cx="7997879" cy="4114800"/>
          </a:xfrm>
          <a:prstGeom prst="rect">
            <a:avLst/>
          </a:prstGeom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20</a:t>
            </a:fld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350236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556200"/>
            <a:ext cx="8382000" cy="5610000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942974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2">
            <a:extLst>
              <a:ext uri="{FF2B5EF4-FFF2-40B4-BE49-F238E27FC236}">
                <a16:creationId xmlns:a16="http://schemas.microsoft.com/office/drawing/2014/main" id="{3A1F26DB-B08E-4B83-AD3A-CCE491F69F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3938" y="116632"/>
            <a:ext cx="7793037" cy="1253329"/>
          </a:xfrm>
        </p:spPr>
        <p:txBody>
          <a:bodyPr/>
          <a:lstStyle/>
          <a:p>
            <a:pPr eaLnBrk="1" hangingPunct="1"/>
            <a:r>
              <a:rPr lang="zh-TW" altLang="en-US" sz="4000" dirty="0"/>
              <a:t>創新的思維</a:t>
            </a:r>
            <a:br>
              <a:rPr lang="en-US" altLang="zh-TW" sz="4000" dirty="0"/>
            </a:br>
            <a:r>
              <a:rPr lang="en-US" altLang="zh-TW" sz="4000" dirty="0"/>
              <a:t>-</a:t>
            </a:r>
            <a:r>
              <a:rPr lang="zh-TW" altLang="en-US" sz="4000" dirty="0"/>
              <a:t>新的模式</a:t>
            </a:r>
            <a:r>
              <a:rPr lang="en-US" altLang="zh-TW" sz="4000" dirty="0"/>
              <a:t>/</a:t>
            </a:r>
            <a:r>
              <a:rPr lang="zh-TW" altLang="en-US" sz="4000" dirty="0"/>
              <a:t>科技</a:t>
            </a:r>
            <a:r>
              <a:rPr lang="en-US" altLang="zh-TW" sz="4000" dirty="0"/>
              <a:t>/</a:t>
            </a:r>
            <a:r>
              <a:rPr lang="zh-TW" altLang="en-US" sz="4000" dirty="0"/>
              <a:t>策略的組合</a:t>
            </a:r>
          </a:p>
        </p:txBody>
      </p:sp>
      <p:sp>
        <p:nvSpPr>
          <p:cNvPr id="86021" name="Rectangle 3">
            <a:extLst>
              <a:ext uri="{FF2B5EF4-FFF2-40B4-BE49-F238E27FC236}">
                <a16:creationId xmlns:a16="http://schemas.microsoft.com/office/drawing/2014/main" id="{CDE8DD5C-B8A8-4695-885E-071BCD2232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481930"/>
            <a:ext cx="8348662" cy="4842669"/>
          </a:xfrm>
        </p:spPr>
        <p:txBody>
          <a:bodyPr/>
          <a:lstStyle/>
          <a:p>
            <a:pPr eaLnBrk="1" hangingPunct="1">
              <a:spcBef>
                <a:spcPts val="600"/>
              </a:spcBef>
            </a:pPr>
            <a:r>
              <a:rPr lang="zh-TW" altLang="en-US" dirty="0"/>
              <a:t>在行動科技引導的現場探究活動中，使用概念構圖策略</a:t>
            </a:r>
            <a:endParaRPr lang="en-US" altLang="zh-TW" dirty="0"/>
          </a:p>
          <a:p>
            <a:pPr eaLnBrk="1" hangingPunct="1">
              <a:spcBef>
                <a:spcPts val="600"/>
              </a:spcBef>
            </a:pPr>
            <a:r>
              <a:rPr lang="zh-TW" altLang="en-US" dirty="0"/>
              <a:t>在翻轉學習模式中使用</a:t>
            </a:r>
            <a:r>
              <a:rPr lang="en-US" altLang="zh-TW" dirty="0"/>
              <a:t>VR</a:t>
            </a:r>
            <a:r>
              <a:rPr lang="zh-TW" altLang="en-US" dirty="0"/>
              <a:t>在加強課堂活動的成效</a:t>
            </a:r>
            <a:endParaRPr lang="en-US" altLang="zh-TW" dirty="0"/>
          </a:p>
          <a:p>
            <a:pPr eaLnBrk="1" hangingPunct="1">
              <a:spcBef>
                <a:spcPts val="600"/>
              </a:spcBef>
            </a:pPr>
            <a:r>
              <a:rPr lang="zh-TW" altLang="en-US" dirty="0"/>
              <a:t>在翻轉學習模式中使用</a:t>
            </a:r>
            <a:r>
              <a:rPr lang="en-US" altLang="zh-TW" dirty="0"/>
              <a:t>AR</a:t>
            </a:r>
            <a:r>
              <a:rPr lang="zh-TW" altLang="en-US" dirty="0"/>
              <a:t>在加強課堂活動的成效</a:t>
            </a:r>
            <a:endParaRPr lang="en-US" altLang="zh-TW" dirty="0"/>
          </a:p>
          <a:p>
            <a:pPr eaLnBrk="1" hangingPunct="1">
              <a:spcBef>
                <a:spcPts val="600"/>
              </a:spcBef>
            </a:pPr>
            <a:r>
              <a:rPr lang="zh-TW" altLang="en-US" dirty="0"/>
              <a:t>在使用聊天機器人的學習活動中加上概念構圖</a:t>
            </a:r>
            <a:endParaRPr lang="en-US" altLang="zh-TW" dirty="0"/>
          </a:p>
          <a:p>
            <a:pPr eaLnBrk="1" hangingPunct="1">
              <a:spcBef>
                <a:spcPts val="600"/>
              </a:spcBef>
            </a:pPr>
            <a:r>
              <a:rPr lang="zh-TW" altLang="en-US" dirty="0"/>
              <a:t>在</a:t>
            </a:r>
            <a:r>
              <a:rPr lang="en-US" altLang="zh-TW" dirty="0"/>
              <a:t>VR</a:t>
            </a:r>
            <a:r>
              <a:rPr lang="zh-TW" altLang="en-US" dirty="0"/>
              <a:t>的活動中加入概念構圖</a:t>
            </a:r>
            <a:endParaRPr lang="en-US" altLang="zh-TW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22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364074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Rectangle 2">
            <a:extLst>
              <a:ext uri="{FF2B5EF4-FFF2-40B4-BE49-F238E27FC236}">
                <a16:creationId xmlns:a16="http://schemas.microsoft.com/office/drawing/2014/main" id="{3A1F26DB-B08E-4B83-AD3A-CCE491F69F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3938" y="228600"/>
            <a:ext cx="7793037" cy="1253329"/>
          </a:xfrm>
        </p:spPr>
        <p:txBody>
          <a:bodyPr/>
          <a:lstStyle/>
          <a:p>
            <a:pPr eaLnBrk="1" hangingPunct="1"/>
            <a:r>
              <a:rPr lang="zh-TW" altLang="en-US" dirty="0"/>
              <a:t>教學實踐研究的系列設計</a:t>
            </a:r>
            <a:br>
              <a:rPr lang="en-US" altLang="zh-TW" dirty="0"/>
            </a:br>
            <a:r>
              <a:rPr lang="en-US" altLang="zh-TW" sz="3600" dirty="0"/>
              <a:t>-</a:t>
            </a:r>
            <a:r>
              <a:rPr lang="zh-TW" altLang="en-US" sz="3600" dirty="0"/>
              <a:t>夏綠荷教授提供</a:t>
            </a:r>
            <a:endParaRPr lang="zh-TW" altLang="en-US" dirty="0"/>
          </a:p>
        </p:txBody>
      </p:sp>
      <p:sp>
        <p:nvSpPr>
          <p:cNvPr id="86021" name="Rectangle 3">
            <a:extLst>
              <a:ext uri="{FF2B5EF4-FFF2-40B4-BE49-F238E27FC236}">
                <a16:creationId xmlns:a16="http://schemas.microsoft.com/office/drawing/2014/main" id="{CDE8DD5C-B8A8-4695-885E-071BCD2232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37369" y="1710531"/>
            <a:ext cx="8349431" cy="4842669"/>
          </a:xfrm>
        </p:spPr>
        <p:txBody>
          <a:bodyPr/>
          <a:lstStyle/>
          <a:p>
            <a:r>
              <a:rPr lang="zh-TW" altLang="en-US" sz="2800" dirty="0"/>
              <a:t>結合</a:t>
            </a:r>
            <a:r>
              <a:rPr lang="zh-TW" altLang="en-US" sz="2800" b="1" u="sng" dirty="0"/>
              <a:t>行動科技</a:t>
            </a:r>
            <a:r>
              <a:rPr lang="zh-TW" altLang="en-US" sz="2800" dirty="0"/>
              <a:t>輔助</a:t>
            </a:r>
            <a:r>
              <a:rPr lang="zh-TW" altLang="en-US" sz="2800" b="1" u="sng" dirty="0"/>
              <a:t>同儕互評</a:t>
            </a:r>
            <a:r>
              <a:rPr lang="zh-TW" altLang="en-US" sz="2800" dirty="0"/>
              <a:t>之</a:t>
            </a:r>
            <a:r>
              <a:rPr lang="zh-TW" altLang="en-US" sz="2800" b="1" u="sng" dirty="0"/>
              <a:t>翻轉學習</a:t>
            </a:r>
            <a:r>
              <a:rPr lang="zh-TW" altLang="en-US" sz="2800" dirty="0"/>
              <a:t>模式對舞蹈創新、溝通及合作能力之影響</a:t>
            </a:r>
            <a:endParaRPr lang="en-US" altLang="zh-TW" sz="2800" dirty="0"/>
          </a:p>
          <a:p>
            <a:r>
              <a:rPr lang="zh-TW" altLang="en-US" sz="2800" dirty="0"/>
              <a:t>從</a:t>
            </a:r>
            <a:r>
              <a:rPr lang="zh-TW" altLang="en-US" sz="2800" b="1" u="sng" dirty="0"/>
              <a:t>社交互動</a:t>
            </a:r>
            <a:r>
              <a:rPr lang="zh-TW" altLang="en-US" sz="2800" dirty="0"/>
              <a:t>到撞球擊策略和技能的提升：</a:t>
            </a:r>
            <a:r>
              <a:rPr lang="zh-TW" altLang="en-US" sz="2800" b="1" u="sng" dirty="0"/>
              <a:t>行動翻轉學習</a:t>
            </a:r>
            <a:r>
              <a:rPr lang="zh-TW" altLang="en-US" sz="2800" dirty="0"/>
              <a:t>模式對學生</a:t>
            </a:r>
            <a:r>
              <a:rPr lang="zh-TW" altLang="en-US" sz="2800" b="1" dirty="0"/>
              <a:t>學習參與、表現、反思、和負荷</a:t>
            </a:r>
            <a:r>
              <a:rPr lang="zh-TW" altLang="en-US" sz="2800" dirty="0"/>
              <a:t>的影響</a:t>
            </a:r>
            <a:endParaRPr lang="en-US" altLang="zh-TW" sz="2800" dirty="0"/>
          </a:p>
          <a:p>
            <a:pPr lvl="1"/>
            <a:r>
              <a:rPr lang="zh-TW" altLang="en-US" sz="2400" dirty="0"/>
              <a:t>社交互動：</a:t>
            </a:r>
            <a:r>
              <a:rPr lang="en-US" altLang="zh-TW" sz="2400" dirty="0"/>
              <a:t>WSQ(Watch, Summary, Question)+</a:t>
            </a:r>
            <a:r>
              <a:rPr lang="zh-TW" altLang="en-US" sz="2400" dirty="0"/>
              <a:t>討論</a:t>
            </a:r>
            <a:endParaRPr lang="en-US" altLang="zh-TW" sz="2400" dirty="0"/>
          </a:p>
          <a:p>
            <a:r>
              <a:rPr lang="zh-TW" altLang="en-US" sz="2800" dirty="0"/>
              <a:t>結合</a:t>
            </a:r>
            <a:r>
              <a:rPr lang="zh-TW" altLang="en-US" sz="2800" b="1" u="sng" dirty="0"/>
              <a:t>師徒制</a:t>
            </a:r>
            <a:r>
              <a:rPr lang="zh-TW" altLang="en-US" sz="2800" dirty="0"/>
              <a:t>與</a:t>
            </a:r>
            <a:r>
              <a:rPr lang="zh-TW" altLang="en-US" sz="2800" b="1" u="sng" dirty="0"/>
              <a:t>視覺回饋</a:t>
            </a:r>
            <a:r>
              <a:rPr lang="zh-TW" altLang="en-US" sz="2800" dirty="0"/>
              <a:t>的</a:t>
            </a:r>
            <a:r>
              <a:rPr lang="zh-TW" altLang="en-US" sz="2800" b="1" u="sng" dirty="0"/>
              <a:t>行動翻轉學習</a:t>
            </a:r>
            <a:r>
              <a:rPr lang="zh-TW" altLang="en-US" sz="2800" dirty="0"/>
              <a:t>模式 對撞球學習及反思之影響</a:t>
            </a:r>
            <a:endParaRPr lang="en-US" altLang="zh-TW" sz="2800" dirty="0"/>
          </a:p>
          <a:p>
            <a:pPr lvl="1"/>
            <a:r>
              <a:rPr lang="zh-TW" altLang="en-US" sz="2400" dirty="0"/>
              <a:t>師徒制：</a:t>
            </a:r>
            <a:r>
              <a:rPr lang="en-US" altLang="zh-TW" sz="2400" dirty="0"/>
              <a:t>WSQ+</a:t>
            </a:r>
            <a:r>
              <a:rPr lang="zh-TW" altLang="en-US" sz="2400" dirty="0"/>
              <a:t>討論</a:t>
            </a:r>
            <a:r>
              <a:rPr lang="en-US" altLang="zh-TW" sz="2400" dirty="0"/>
              <a:t>+</a:t>
            </a:r>
            <a:r>
              <a:rPr lang="zh-TW" altLang="en-US" sz="2400" dirty="0"/>
              <a:t>影片反思</a:t>
            </a:r>
            <a:endParaRPr lang="en-US" altLang="zh-TW" sz="24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23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628703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1600" y="120187"/>
            <a:ext cx="7488832" cy="1148573"/>
          </a:xfrm>
        </p:spPr>
        <p:txBody>
          <a:bodyPr rtlCol="0">
            <a:normAutofit fontScale="90000"/>
          </a:bodyPr>
          <a:lstStyle/>
          <a:p>
            <a:r>
              <a:rPr lang="zh-TW" altLang="en-US" sz="4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林奇臻教授的教學研究創新歷程</a:t>
            </a:r>
            <a:br>
              <a:rPr lang="en-US" altLang="zh-TW" sz="4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</a:br>
            <a:r>
              <a:rPr lang="zh-TW" altLang="en-US" sz="4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－英文</a:t>
            </a:r>
            <a:r>
              <a:rPr lang="zh-TW" altLang="en-US" sz="4000" u="sng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翻轉</a:t>
            </a:r>
            <a:r>
              <a:rPr lang="zh-TW" altLang="en-US" sz="4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教室</a:t>
            </a:r>
            <a:r>
              <a:rPr lang="en-US" altLang="zh-TW" sz="4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: 2017</a:t>
            </a:r>
            <a:endParaRPr lang="en-US" sz="40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13" name="圖片版面配置區 12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776"/>
          <a:stretch/>
        </p:blipFill>
        <p:spPr>
          <a:xfrm>
            <a:off x="4519786" y="1940992"/>
            <a:ext cx="4524530" cy="3143280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16" y="2388089"/>
            <a:ext cx="4288593" cy="269618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968500" y="1894671"/>
            <a:ext cx="262248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100" dirty="0">
                <a:solidFill>
                  <a:srgbClr val="C00000"/>
                </a:solidFill>
              </a:rPr>
              <a:t>課前線上活動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3403D6-FA4E-4092-9DED-5D1EC8DD37DD}" type="slidenum">
              <a:rPr lang="zh-TW" altLang="en-US" smtClean="0"/>
              <a:pPr>
                <a:defRPr/>
              </a:pPr>
              <a:t>24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7401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標題 1"/>
          <p:cNvSpPr txBox="1">
            <a:spLocks noGrp="1"/>
          </p:cNvSpPr>
          <p:nvPr>
            <p:ph type="title"/>
          </p:nvPr>
        </p:nvSpPr>
        <p:spPr>
          <a:xfrm>
            <a:off x="1049640" y="90868"/>
            <a:ext cx="7600792" cy="1112105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defRPr sz="4000" b="1">
                <a:solidFill>
                  <a:srgbClr val="961C04"/>
                </a:solidFill>
                <a:latin typeface="Ebrima"/>
                <a:ea typeface="Ebrima"/>
                <a:cs typeface="Ebrima"/>
                <a:sym typeface="Ebrima"/>
              </a:defRPr>
            </a:pPr>
            <a:r>
              <a:rPr lang="zh-TW" altLang="en-US" sz="3600" dirty="0">
                <a:solidFill>
                  <a:srgbClr val="0070C0"/>
                </a:solidFill>
              </a:rPr>
              <a:t>情境式</a:t>
            </a:r>
            <a:r>
              <a:rPr lang="zh-TW" altLang="en-US" sz="3600" u="sng" dirty="0">
                <a:solidFill>
                  <a:srgbClr val="0070C0"/>
                </a:solidFill>
              </a:rPr>
              <a:t>遊戲</a:t>
            </a:r>
            <a:r>
              <a:rPr lang="zh-TW" altLang="en-US" sz="3600" dirty="0">
                <a:solidFill>
                  <a:srgbClr val="0070C0"/>
                </a:solidFill>
              </a:rPr>
              <a:t>運用於商業英文</a:t>
            </a:r>
            <a:r>
              <a:rPr lang="zh-TW" altLang="en-US" sz="3600" u="sng" dirty="0">
                <a:solidFill>
                  <a:srgbClr val="0070C0"/>
                </a:solidFill>
              </a:rPr>
              <a:t>翻轉</a:t>
            </a:r>
            <a:r>
              <a:rPr lang="zh-TW" altLang="en-US" sz="3600" dirty="0">
                <a:solidFill>
                  <a:srgbClr val="0070C0"/>
                </a:solidFill>
              </a:rPr>
              <a:t>教室</a:t>
            </a:r>
            <a:r>
              <a:rPr lang="en-US" altLang="zh-TW" sz="3600" dirty="0">
                <a:solidFill>
                  <a:srgbClr val="0070C0"/>
                </a:solidFill>
              </a:rPr>
              <a:t>: 2018</a:t>
            </a:r>
            <a:endParaRPr sz="1800" dirty="0">
              <a:solidFill>
                <a:srgbClr val="0070C0"/>
              </a:solidFill>
            </a:endParaRPr>
          </a:p>
        </p:txBody>
      </p:sp>
      <p:pic>
        <p:nvPicPr>
          <p:cNvPr id="437" name="Picture 2" descr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85" r="15301" b="5953"/>
          <a:stretch>
            <a:fillRect/>
          </a:stretch>
        </p:blipFill>
        <p:spPr>
          <a:xfrm>
            <a:off x="869427" y="1550552"/>
            <a:ext cx="3623470" cy="2174589"/>
          </a:xfrm>
          <a:prstGeom prst="rect">
            <a:avLst/>
          </a:prstGeom>
          <a:ln w="12700">
            <a:miter lim="400000"/>
          </a:ln>
        </p:spPr>
      </p:pic>
      <p:pic>
        <p:nvPicPr>
          <p:cNvPr id="438" name="Picture 3" descr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705" r="16103" b="5829"/>
          <a:stretch>
            <a:fillRect/>
          </a:stretch>
        </p:blipFill>
        <p:spPr>
          <a:xfrm>
            <a:off x="4644008" y="1494717"/>
            <a:ext cx="3675111" cy="2160743"/>
          </a:xfrm>
          <a:prstGeom prst="rect">
            <a:avLst/>
          </a:prstGeom>
          <a:ln w="12700">
            <a:miter lim="400000"/>
          </a:ln>
        </p:spPr>
      </p:pic>
      <p:pic>
        <p:nvPicPr>
          <p:cNvPr id="439" name="Picture 4" descr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95585" y="3739072"/>
            <a:ext cx="2712128" cy="1897109"/>
          </a:xfrm>
          <a:prstGeom prst="rect">
            <a:avLst/>
          </a:prstGeom>
          <a:ln w="12700">
            <a:miter lim="400000"/>
          </a:ln>
        </p:spPr>
      </p:pic>
      <p:pic>
        <p:nvPicPr>
          <p:cNvPr id="440" name="Picture 5" descr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25442" y="3766947"/>
            <a:ext cx="2712241" cy="1806621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文字方塊 5"/>
          <p:cNvSpPr txBox="1"/>
          <p:nvPr/>
        </p:nvSpPr>
        <p:spPr>
          <a:xfrm>
            <a:off x="286876" y="4047260"/>
            <a:ext cx="1194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rgbClr val="C00000"/>
                </a:solidFill>
              </a:rPr>
              <a:t>是非與選擇題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7949045" y="3725141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800" b="1" dirty="0">
                <a:solidFill>
                  <a:srgbClr val="C00000"/>
                </a:solidFill>
              </a:rPr>
              <a:t>填空答題</a:t>
            </a:r>
          </a:p>
        </p:txBody>
      </p:sp>
      <p:sp>
        <p:nvSpPr>
          <p:cNvPr id="3" name="矩形 2"/>
          <p:cNvSpPr/>
          <p:nvPr/>
        </p:nvSpPr>
        <p:spPr>
          <a:xfrm>
            <a:off x="184913" y="5603023"/>
            <a:ext cx="89181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spcAft>
                <a:spcPts val="0"/>
              </a:spcAft>
            </a:pPr>
            <a:r>
              <a:rPr lang="en-US" altLang="zh-TW" sz="16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Lin, C. J., Hwang, G. J., Fu, Q. K., &amp; Chen, J. F. (2018). A flipped contextual game-based learning approach to enhancing EFL students' English business writing performance and reflective behaviors. </a:t>
            </a:r>
            <a:r>
              <a:rPr lang="en-US" altLang="zh-TW" sz="16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Journal of Educational Technology &amp; Society, 21</a:t>
            </a:r>
            <a:r>
              <a:rPr lang="en-US" altLang="zh-TW" sz="16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(3), 117-131. (SSCI) www.jstor.org/stable/26458512</a:t>
            </a:r>
            <a:endParaRPr lang="zh-TW" altLang="zh-TW" sz="1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25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404827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78" y="1916832"/>
            <a:ext cx="2949178" cy="2808312"/>
          </a:xfrm>
        </p:spPr>
        <p:txBody>
          <a:bodyPr rtlCol="0">
            <a:normAutofit/>
          </a:bodyPr>
          <a:lstStyle/>
          <a:p>
            <a:pPr rtl="0"/>
            <a:r>
              <a:rPr lang="zh-TW" altLang="en-US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課堂活動</a:t>
            </a:r>
            <a:r>
              <a:rPr lang="en-US" altLang="zh-TW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-</a:t>
            </a:r>
            <a:br>
              <a:rPr lang="en-US" altLang="zh-TW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</a:br>
            <a:br>
              <a:rPr lang="en-US" altLang="zh-TW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</a:br>
            <a:r>
              <a:rPr lang="zh-TW" altLang="en-US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遊戲式英語學習</a:t>
            </a:r>
            <a:br>
              <a:rPr lang="en-US" altLang="zh-TW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</a:br>
            <a:br>
              <a:rPr lang="en-US" altLang="zh-TW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</a:br>
            <a:r>
              <a:rPr lang="zh-TW" altLang="en-US" sz="30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完成心智圖</a:t>
            </a:r>
            <a:endParaRPr lang="en-US" sz="30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6" name="圖片版面配置區 5"/>
          <p:cNvPicPr>
            <a:picLocks noGrp="1" noChangeAspect="1"/>
          </p:cNvPicPr>
          <p:nvPr>
            <p:ph type="pic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32" r="3332"/>
          <a:stretch>
            <a:fillRect/>
          </a:stretch>
        </p:blipFill>
        <p:spPr>
          <a:xfrm>
            <a:off x="2699792" y="1366586"/>
            <a:ext cx="5256584" cy="415064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32420" y="5805264"/>
            <a:ext cx="9036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spcAft>
                <a:spcPts val="0"/>
              </a:spcAft>
            </a:pPr>
            <a:r>
              <a:rPr lang="en-US" altLang="zh-TW" sz="16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Fu, Q</a:t>
            </a:r>
            <a:r>
              <a:rPr lang="en-US" altLang="zh-TW" sz="16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K., Lin, C. J., </a:t>
            </a:r>
            <a:r>
              <a:rPr lang="en-US" altLang="zh-TW" sz="16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Hwang, G. J., &amp; Zhang, L. (2019). Impacts of a mind mapping-based contextual gaming approach on EFL students’ writing performance, learning perceptions and generative uses in an English course. </a:t>
            </a:r>
            <a:r>
              <a:rPr lang="en-US" altLang="zh-TW" sz="16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Computers &amp; Education</a:t>
            </a:r>
            <a:r>
              <a:rPr lang="en-US" altLang="zh-TW" sz="16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altLang="zh-TW" sz="1600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137</a:t>
            </a:r>
            <a:r>
              <a:rPr lang="en-US" altLang="zh-TW" sz="16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59-77. (SSCI) doi.org/10.1016/j.compedu.2019.04.005</a:t>
            </a:r>
            <a:endParaRPr lang="zh-TW" altLang="zh-TW" sz="16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 bwMode="auto">
          <a:xfrm>
            <a:off x="949648" y="247725"/>
            <a:ext cx="8032476" cy="1004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itchFamily="34" charset="0"/>
                <a:ea typeface="標楷體" pitchFamily="65" charset="-120"/>
              </a:defRPr>
            </a:lvl9pPr>
          </a:lstStyle>
          <a:p>
            <a:r>
              <a:rPr lang="zh-TW" altLang="en-US" sz="4000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整合</a:t>
            </a:r>
            <a:r>
              <a:rPr lang="zh-TW" altLang="en-US" sz="4000" u="sng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心智圖</a:t>
            </a:r>
            <a:r>
              <a:rPr lang="zh-TW" altLang="en-US" sz="4000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及數位</a:t>
            </a:r>
            <a:r>
              <a:rPr lang="zh-TW" altLang="en-US" sz="4000" u="sng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遊戲</a:t>
            </a:r>
            <a:r>
              <a:rPr lang="zh-TW" altLang="en-US" sz="4000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的</a:t>
            </a:r>
            <a:r>
              <a:rPr lang="zh-TW" altLang="en-US" sz="4000" u="sng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翻轉</a:t>
            </a:r>
            <a:r>
              <a:rPr lang="zh-TW" altLang="en-US" sz="4000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學習模式</a:t>
            </a:r>
            <a:r>
              <a:rPr lang="en-US" altLang="zh-TW" sz="4000" kern="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: 2019</a:t>
            </a:r>
            <a:endParaRPr lang="en-US" sz="4000" kern="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4136" y="3697038"/>
            <a:ext cx="3758561" cy="2142754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3403D6-FA4E-4092-9DED-5D1EC8DD37DD}" type="slidenum">
              <a:rPr lang="zh-TW" altLang="en-US" smtClean="0"/>
              <a:pPr>
                <a:defRPr/>
              </a:pPr>
              <a:t>26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5024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760" b="3644"/>
          <a:stretch/>
        </p:blipFill>
        <p:spPr>
          <a:xfrm>
            <a:off x="2332212" y="1291192"/>
            <a:ext cx="4380316" cy="220760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212" y="3746587"/>
            <a:ext cx="4380316" cy="221181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直線圖說文字 1 4"/>
          <p:cNvSpPr/>
          <p:nvPr/>
        </p:nvSpPr>
        <p:spPr>
          <a:xfrm>
            <a:off x="7093873" y="965919"/>
            <a:ext cx="1587617" cy="1775458"/>
          </a:xfrm>
          <a:prstGeom prst="borderCallout1">
            <a:avLst>
              <a:gd name="adj1" fmla="val 51515"/>
              <a:gd name="adj2" fmla="val -4158"/>
              <a:gd name="adj3" fmla="val 77737"/>
              <a:gd name="adj4" fmla="val -47253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800" b="1" dirty="0">
                <a:solidFill>
                  <a:schemeClr val="tx1"/>
                </a:solidFill>
              </a:rPr>
              <a:t>崁入學習影片</a:t>
            </a:r>
            <a:r>
              <a:rPr lang="zh-TW" altLang="en-US" sz="1800" dirty="0">
                <a:solidFill>
                  <a:schemeClr val="tx1"/>
                </a:solidFill>
              </a:rPr>
              <a:t>於</a:t>
            </a:r>
            <a:r>
              <a:rPr lang="en-US" altLang="zh-TW" sz="1800" dirty="0">
                <a:solidFill>
                  <a:schemeClr val="tx1"/>
                </a:solidFill>
              </a:rPr>
              <a:t>VR</a:t>
            </a:r>
          </a:p>
          <a:p>
            <a:r>
              <a:rPr lang="zh-TW" altLang="en-US" sz="1800" dirty="0">
                <a:solidFill>
                  <a:schemeClr val="tx1"/>
                </a:solidFill>
              </a:rPr>
              <a:t>虛擬環境</a:t>
            </a:r>
            <a:r>
              <a:rPr lang="en-US" altLang="zh-TW" sz="1800" dirty="0">
                <a:solidFill>
                  <a:schemeClr val="tx1"/>
                </a:solidFill>
              </a:rPr>
              <a:t>-</a:t>
            </a:r>
            <a:r>
              <a:rPr lang="zh-TW" altLang="en-US" sz="1800" dirty="0">
                <a:solidFill>
                  <a:schemeClr val="tx1"/>
                </a:solidFill>
              </a:rPr>
              <a:t>介紹清朝至台灣的地理與歷史變遷等</a:t>
            </a:r>
            <a:r>
              <a:rPr lang="en-US" altLang="zh-TW" sz="1800" dirty="0">
                <a:solidFill>
                  <a:schemeClr val="tx1"/>
                </a:solidFill>
              </a:rPr>
              <a:t>.</a:t>
            </a:r>
            <a:endParaRPr lang="zh-TW" altLang="en-US" sz="1800" dirty="0">
              <a:solidFill>
                <a:schemeClr val="tx1"/>
              </a:solidFill>
            </a:endParaRPr>
          </a:p>
        </p:txBody>
      </p:sp>
      <p:sp>
        <p:nvSpPr>
          <p:cNvPr id="6" name="直線圖說文字 1 5"/>
          <p:cNvSpPr/>
          <p:nvPr/>
        </p:nvSpPr>
        <p:spPr>
          <a:xfrm>
            <a:off x="7093873" y="3068960"/>
            <a:ext cx="1587617" cy="1224136"/>
          </a:xfrm>
          <a:prstGeom prst="borderCallout1">
            <a:avLst>
              <a:gd name="adj1" fmla="val 40887"/>
              <a:gd name="adj2" fmla="val -5797"/>
              <a:gd name="adj3" fmla="val 92652"/>
              <a:gd name="adj4" fmla="val -91231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800" b="1" dirty="0">
                <a:solidFill>
                  <a:schemeClr val="tx1"/>
                </a:solidFill>
              </a:rPr>
              <a:t>點入標籤物件</a:t>
            </a:r>
            <a:r>
              <a:rPr lang="en-US" altLang="zh-TW" sz="1800" dirty="0">
                <a:solidFill>
                  <a:schemeClr val="tx1"/>
                </a:solidFill>
              </a:rPr>
              <a:t>, </a:t>
            </a:r>
            <a:r>
              <a:rPr lang="zh-TW" altLang="en-US" sz="1800" dirty="0">
                <a:solidFill>
                  <a:schemeClr val="tx1"/>
                </a:solidFill>
              </a:rPr>
              <a:t>閱讀上下文猜字彙</a:t>
            </a:r>
            <a:r>
              <a:rPr lang="en-US" altLang="zh-TW" sz="1800" dirty="0">
                <a:solidFill>
                  <a:schemeClr val="tx1"/>
                </a:solidFill>
              </a:rPr>
              <a:t>(</a:t>
            </a:r>
            <a:r>
              <a:rPr lang="zh-TW" altLang="en-US" sz="1800" dirty="0">
                <a:solidFill>
                  <a:schemeClr val="tx1"/>
                </a:solidFill>
              </a:rPr>
              <a:t>例如</a:t>
            </a:r>
            <a:r>
              <a:rPr lang="en-US" altLang="zh-TW" sz="1800" dirty="0">
                <a:solidFill>
                  <a:schemeClr val="tx1"/>
                </a:solidFill>
              </a:rPr>
              <a:t>: </a:t>
            </a:r>
            <a:r>
              <a:rPr lang="zh-TW" altLang="en-US" sz="1800" dirty="0">
                <a:solidFill>
                  <a:schemeClr val="tx1"/>
                </a:solidFill>
              </a:rPr>
              <a:t>朝代服裝</a:t>
            </a:r>
            <a:r>
              <a:rPr lang="en-US" altLang="zh-TW" sz="1800" dirty="0">
                <a:solidFill>
                  <a:schemeClr val="tx1"/>
                </a:solidFill>
              </a:rPr>
              <a:t>).</a:t>
            </a:r>
            <a:endParaRPr lang="zh-TW" altLang="en-US" sz="1800" dirty="0">
              <a:solidFill>
                <a:schemeClr val="tx1"/>
              </a:solidFill>
            </a:endParaRPr>
          </a:p>
        </p:txBody>
      </p:sp>
      <p:sp>
        <p:nvSpPr>
          <p:cNvPr id="11" name="直線圖說文字 1 10"/>
          <p:cNvSpPr/>
          <p:nvPr/>
        </p:nvSpPr>
        <p:spPr>
          <a:xfrm>
            <a:off x="7093873" y="4509120"/>
            <a:ext cx="1587617" cy="1449285"/>
          </a:xfrm>
          <a:prstGeom prst="borderCallout1">
            <a:avLst>
              <a:gd name="adj1" fmla="val 18750"/>
              <a:gd name="adj2" fmla="val -8333"/>
              <a:gd name="adj3" fmla="val 85783"/>
              <a:gd name="adj4" fmla="val -119854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800" b="1" dirty="0">
                <a:solidFill>
                  <a:schemeClr val="tx1"/>
                </a:solidFill>
              </a:rPr>
              <a:t>搜索其他標籤物件</a:t>
            </a:r>
            <a:r>
              <a:rPr lang="en-US" altLang="zh-TW" sz="1800" dirty="0">
                <a:solidFill>
                  <a:schemeClr val="tx1"/>
                </a:solidFill>
              </a:rPr>
              <a:t>, </a:t>
            </a:r>
            <a:r>
              <a:rPr lang="zh-TW" altLang="en-US" sz="1800" dirty="0">
                <a:solidFill>
                  <a:schemeClr val="tx1"/>
                </a:solidFill>
              </a:rPr>
              <a:t>進行相關閱讀內容</a:t>
            </a:r>
            <a:r>
              <a:rPr lang="en-US" altLang="zh-TW" sz="1800" dirty="0">
                <a:solidFill>
                  <a:schemeClr val="tx1"/>
                </a:solidFill>
              </a:rPr>
              <a:t>.</a:t>
            </a:r>
            <a:endParaRPr lang="zh-TW" altLang="en-US" sz="1800" dirty="0">
              <a:solidFill>
                <a:schemeClr val="tx1"/>
              </a:solidFill>
            </a:endParaRPr>
          </a:p>
          <a:p>
            <a:r>
              <a:rPr lang="zh-TW" altLang="en-US" sz="1800" dirty="0">
                <a:solidFill>
                  <a:schemeClr val="tx1"/>
                </a:solidFill>
              </a:rPr>
              <a:t>擬實境學習模式</a:t>
            </a: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912" t="18950" r="7561" b="3903"/>
          <a:stretch/>
        </p:blipFill>
        <p:spPr>
          <a:xfrm>
            <a:off x="60829" y="1219759"/>
            <a:ext cx="2052169" cy="10923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圖片 1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759" t="8279" r="11722" b="22208"/>
          <a:stretch/>
        </p:blipFill>
        <p:spPr>
          <a:xfrm>
            <a:off x="60592" y="2475567"/>
            <a:ext cx="2052392" cy="102206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矩形 1"/>
          <p:cNvSpPr/>
          <p:nvPr/>
        </p:nvSpPr>
        <p:spPr>
          <a:xfrm>
            <a:off x="7734301" y="1098499"/>
            <a:ext cx="13020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endParaRPr lang="zh-TW" altLang="en-US" sz="2100" b="1" dirty="0">
              <a:solidFill>
                <a:srgbClr val="C00000"/>
              </a:solidFill>
              <a:latin typeface="Arial" panose="020B0604020202020204" pitchFamily="34" charset="0"/>
              <a:ea typeface="ヒラギノ角ゴ Pro W3" pitchFamily="-102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3568" y="254633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zh-TW" alt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ヒラギノ角ゴ Pro W3" pitchFamily="-102" charset="-120"/>
              </a:rPr>
              <a:t>基於</a:t>
            </a:r>
            <a:r>
              <a:rPr lang="en-US" altLang="zh-TW" sz="4000" b="1" u="sng" dirty="0">
                <a:solidFill>
                  <a:srgbClr val="002060"/>
                </a:solidFill>
                <a:latin typeface="Arial" panose="020B0604020202020204" pitchFamily="34" charset="0"/>
                <a:ea typeface="ヒラギノ角ゴ Pro W3" pitchFamily="-102" charset="-120"/>
              </a:rPr>
              <a:t>VR</a:t>
            </a:r>
            <a:r>
              <a:rPr lang="zh-TW" alt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ヒラギノ角ゴ Pro W3" pitchFamily="-102" charset="-120"/>
              </a:rPr>
              <a:t>的英文</a:t>
            </a:r>
            <a:r>
              <a:rPr lang="zh-TW" altLang="en-US" sz="4000" b="1" u="sng" dirty="0">
                <a:solidFill>
                  <a:srgbClr val="002060"/>
                </a:solidFill>
                <a:latin typeface="Arial" panose="020B0604020202020204" pitchFamily="34" charset="0"/>
                <a:ea typeface="ヒラギノ角ゴ Pro W3" pitchFamily="-102" charset="-120"/>
              </a:rPr>
              <a:t>翻轉</a:t>
            </a:r>
            <a:r>
              <a:rPr lang="zh-TW" altLang="en-US" sz="4000" b="1" dirty="0">
                <a:solidFill>
                  <a:srgbClr val="002060"/>
                </a:solidFill>
                <a:latin typeface="Arial" panose="020B0604020202020204" pitchFamily="34" charset="0"/>
                <a:ea typeface="ヒラギノ角ゴ Pro W3" pitchFamily="-102" charset="-120"/>
              </a:rPr>
              <a:t>課程</a:t>
            </a:r>
            <a:r>
              <a:rPr lang="en-US" altLang="zh-TW" sz="4000" b="1" dirty="0">
                <a:solidFill>
                  <a:srgbClr val="002060"/>
                </a:solidFill>
                <a:latin typeface="Arial" panose="020B0604020202020204" pitchFamily="34" charset="0"/>
                <a:ea typeface="ヒラギノ角ゴ Pro W3" pitchFamily="-102" charset="-120"/>
              </a:rPr>
              <a:t>: 2020</a:t>
            </a:r>
            <a:endParaRPr lang="zh-TW" altLang="en-US" sz="4000" b="1" dirty="0">
              <a:solidFill>
                <a:srgbClr val="002060"/>
              </a:solidFill>
              <a:latin typeface="Arial" panose="020B0604020202020204" pitchFamily="34" charset="0"/>
              <a:ea typeface="ヒラギノ角ゴ Pro W3" pitchFamily="-102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27</a:t>
            </a:fld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571" t="23490" r="13651" b="3450"/>
          <a:stretch/>
        </p:blipFill>
        <p:spPr>
          <a:xfrm>
            <a:off x="0" y="3725859"/>
            <a:ext cx="3033935" cy="2253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0711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2996952"/>
            <a:ext cx="3851920" cy="2166386"/>
          </a:xfrm>
          <a:prstGeom prst="rect">
            <a:avLst/>
          </a:prstGeom>
        </p:spPr>
      </p:pic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1023938" y="116632"/>
            <a:ext cx="7793037" cy="1296144"/>
          </a:xfrm>
        </p:spPr>
        <p:txBody>
          <a:bodyPr/>
          <a:lstStyle/>
          <a:p>
            <a:r>
              <a:rPr lang="zh-TW" altLang="en-US" dirty="0"/>
              <a:t>基於</a:t>
            </a:r>
            <a:r>
              <a:rPr lang="zh-TW" altLang="en-US" u="sng" dirty="0"/>
              <a:t>心智圖</a:t>
            </a:r>
            <a:r>
              <a:rPr lang="zh-TW" altLang="en-US" dirty="0"/>
              <a:t>的</a:t>
            </a:r>
            <a:r>
              <a:rPr lang="en-US" altLang="zh-TW" u="sng" dirty="0"/>
              <a:t>AI</a:t>
            </a:r>
            <a:r>
              <a:rPr lang="zh-TW" altLang="en-US" u="sng" dirty="0"/>
              <a:t>聊天機器人</a:t>
            </a:r>
            <a:r>
              <a:rPr lang="zh-TW" altLang="en-US" dirty="0"/>
              <a:t>在英文</a:t>
            </a:r>
            <a:r>
              <a:rPr lang="zh-TW" altLang="en-US" u="sng" dirty="0"/>
              <a:t>翻轉</a:t>
            </a:r>
            <a:r>
              <a:rPr lang="zh-TW" altLang="en-US" dirty="0"/>
              <a:t>學習的應用</a:t>
            </a:r>
            <a:r>
              <a:rPr lang="en-US" altLang="zh-TW" dirty="0"/>
              <a:t>: 2021</a:t>
            </a:r>
            <a:endParaRPr lang="zh-TW" altLang="en-US" dirty="0"/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7408" y="1840611"/>
            <a:ext cx="4923350" cy="4104456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25158" y="5957403"/>
            <a:ext cx="88204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dirty="0"/>
              <a:t>Lin, C.-J., &amp; </a:t>
            </a:r>
            <a:r>
              <a:rPr lang="en-US" altLang="zh-TW" sz="1400" dirty="0" err="1"/>
              <a:t>Mubarok</a:t>
            </a:r>
            <a:r>
              <a:rPr lang="en-US" altLang="zh-TW" sz="1400" dirty="0"/>
              <a:t>, H. (2021). Learning Analytics for Investigating the Mind Map-Guided AI </a:t>
            </a:r>
            <a:r>
              <a:rPr lang="en-US" altLang="zh-TW" sz="1400" dirty="0" err="1"/>
              <a:t>Chatbot</a:t>
            </a:r>
            <a:r>
              <a:rPr lang="en-US" altLang="zh-TW" sz="1400" dirty="0"/>
              <a:t> Approach in an EFL Flipped Speaking Classroom. Educational Technology &amp; Society, 24 (4), 16–35.</a:t>
            </a:r>
            <a:endParaRPr lang="zh-TW" altLang="en-US" sz="1400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467544" y="1690921"/>
            <a:ext cx="2899990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課前活動：看完教學影片完成心智圖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4448104" y="4916107"/>
            <a:ext cx="4241957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dirty="0"/>
              <a:t>課中活動：使用</a:t>
            </a:r>
            <a:r>
              <a:rPr lang="en-US" altLang="zh-TW" dirty="0"/>
              <a:t>AI</a:t>
            </a:r>
            <a:r>
              <a:rPr lang="zh-TW" altLang="en-US" dirty="0"/>
              <a:t>聊天機器人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28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604149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瞭解相關教育理論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5156" y="1529467"/>
            <a:ext cx="8610600" cy="335280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zh-TW" altLang="en-US" dirty="0"/>
              <a:t>鷹架理論 </a:t>
            </a:r>
            <a:r>
              <a:rPr lang="en-US" altLang="zh-TW" dirty="0"/>
              <a:t>Scaffolding Theory</a:t>
            </a:r>
          </a:p>
          <a:p>
            <a:pPr>
              <a:spcBef>
                <a:spcPts val="600"/>
              </a:spcBef>
            </a:pPr>
            <a:r>
              <a:rPr lang="zh-TW" altLang="en-US" dirty="0"/>
              <a:t>認知師徒制 </a:t>
            </a:r>
            <a:r>
              <a:rPr lang="en-US" altLang="zh-TW" dirty="0"/>
              <a:t>Cognitive apprenticeship</a:t>
            </a:r>
          </a:p>
          <a:p>
            <a:pPr>
              <a:spcBef>
                <a:spcPts val="600"/>
              </a:spcBef>
            </a:pPr>
            <a:r>
              <a:rPr lang="zh-TW" altLang="en-US" dirty="0"/>
              <a:t>建構主義</a:t>
            </a:r>
            <a:r>
              <a:rPr lang="en-US" altLang="zh-TW" dirty="0"/>
              <a:t>Constructivism</a:t>
            </a:r>
          </a:p>
          <a:p>
            <a:pPr>
              <a:spcBef>
                <a:spcPts val="600"/>
              </a:spcBef>
            </a:pPr>
            <a:r>
              <a:rPr lang="zh-TW" altLang="en-US" dirty="0"/>
              <a:t>情境學習理論 </a:t>
            </a:r>
            <a:r>
              <a:rPr lang="en-US" altLang="zh-TW" dirty="0"/>
              <a:t>Situated learning</a:t>
            </a:r>
          </a:p>
          <a:p>
            <a:pPr>
              <a:spcBef>
                <a:spcPts val="600"/>
              </a:spcBef>
            </a:pPr>
            <a:r>
              <a:rPr lang="zh-TW" altLang="en-US" dirty="0"/>
              <a:t>社會建構理論 </a:t>
            </a:r>
            <a:r>
              <a:rPr lang="en-US" altLang="zh-TW" dirty="0"/>
              <a:t>Social constructivism</a:t>
            </a:r>
          </a:p>
          <a:p>
            <a:pPr>
              <a:spcBef>
                <a:spcPts val="600"/>
              </a:spcBef>
            </a:pPr>
            <a:r>
              <a:rPr lang="zh-TW" altLang="en-US" dirty="0"/>
              <a:t>認知與多媒體理論 </a:t>
            </a:r>
            <a:r>
              <a:rPr lang="en-US" altLang="zh-TW" dirty="0"/>
              <a:t>Cognitive theory of multimedia learning</a:t>
            </a:r>
          </a:p>
          <a:p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29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232351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228601"/>
            <a:ext cx="8133407" cy="680120"/>
          </a:xfrm>
        </p:spPr>
        <p:txBody>
          <a:bodyPr/>
          <a:lstStyle/>
          <a:p>
            <a:r>
              <a:rPr lang="zh-TW" altLang="en-US" sz="4000" dirty="0"/>
              <a:t>科技與學習</a:t>
            </a:r>
            <a:r>
              <a:rPr lang="en-US" altLang="zh-TW" sz="4000" dirty="0"/>
              <a:t>-</a:t>
            </a:r>
            <a:r>
              <a:rPr lang="zh-TW" altLang="en-US" sz="4000" dirty="0"/>
              <a:t>理論與實務（第四版）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819300"/>
            <a:ext cx="4114800" cy="4495800"/>
          </a:xfrm>
        </p:spPr>
        <p:txBody>
          <a:bodyPr/>
          <a:lstStyle/>
          <a:p>
            <a:r>
              <a:rPr lang="zh-TW" altLang="en-US" dirty="0"/>
              <a:t>教育科技研究的入門書</a:t>
            </a:r>
          </a:p>
          <a:p>
            <a:r>
              <a:rPr lang="zh-TW" altLang="en-US" dirty="0"/>
              <a:t>由讀者成為作者</a:t>
            </a:r>
            <a:endParaRPr lang="en-US" altLang="zh-TW" dirty="0"/>
          </a:p>
          <a:p>
            <a:r>
              <a:rPr lang="zh-TW" altLang="en-US" dirty="0"/>
              <a:t>適用於非教育背景的學者</a:t>
            </a:r>
            <a:endParaRPr lang="en-US" altLang="zh-TW" dirty="0"/>
          </a:p>
        </p:txBody>
      </p:sp>
      <p:pic>
        <p:nvPicPr>
          <p:cNvPr id="1026" name="Picture 2" descr="科技與學習-理論與實務（第四版）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752" y="1052736"/>
            <a:ext cx="3810000" cy="537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30</a:t>
            </a:fld>
            <a:endParaRPr lang="en-US" altLang="zh-TW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619262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標題 1">
            <a:extLst>
              <a:ext uri="{FF2B5EF4-FFF2-40B4-BE49-F238E27FC236}">
                <a16:creationId xmlns:a16="http://schemas.microsoft.com/office/drawing/2014/main" id="{B57425DB-49EA-4332-8D09-EF894B63C6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800" dirty="0"/>
              <a:t>動腦時間</a:t>
            </a:r>
            <a:r>
              <a:rPr lang="en-US" altLang="zh-TW" sz="4800" dirty="0"/>
              <a:t>-</a:t>
            </a:r>
            <a:r>
              <a:rPr lang="zh-TW" altLang="en-US" sz="4800" dirty="0"/>
              <a:t>創新研究思維演練</a:t>
            </a:r>
          </a:p>
        </p:txBody>
      </p:sp>
      <p:sp>
        <p:nvSpPr>
          <p:cNvPr id="84995" name="內容版面配置區 2">
            <a:extLst>
              <a:ext uri="{FF2B5EF4-FFF2-40B4-BE49-F238E27FC236}">
                <a16:creationId xmlns:a16="http://schemas.microsoft.com/office/drawing/2014/main" id="{7CAB91A3-65D9-48BE-8DBC-B4D202A7A81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4400" dirty="0"/>
              <a:t>說出</a:t>
            </a:r>
            <a:r>
              <a:rPr lang="en-US" altLang="zh-TW" sz="4400" dirty="0"/>
              <a:t>10</a:t>
            </a:r>
            <a:r>
              <a:rPr lang="zh-TW" altLang="en-US" sz="4400" dirty="0"/>
              <a:t>種概念圖用在教學的不同方式</a:t>
            </a:r>
            <a:endParaRPr lang="en-US" altLang="zh-TW" sz="4400" dirty="0"/>
          </a:p>
          <a:p>
            <a:pPr lvl="1"/>
            <a:r>
              <a:rPr lang="zh-TW" altLang="en-US" sz="4000" dirty="0"/>
              <a:t>不同的情境</a:t>
            </a:r>
            <a:endParaRPr lang="en-US" altLang="zh-TW" sz="4000" dirty="0"/>
          </a:p>
          <a:p>
            <a:pPr lvl="1"/>
            <a:r>
              <a:rPr lang="zh-TW" altLang="en-US" sz="4000" dirty="0"/>
              <a:t>不同的概念圖形式</a:t>
            </a:r>
            <a:endParaRPr lang="en-US" altLang="zh-TW" sz="4000" dirty="0"/>
          </a:p>
          <a:p>
            <a:pPr lvl="1"/>
            <a:r>
              <a:rPr lang="zh-TW" altLang="en-US" sz="4000" dirty="0"/>
              <a:t>不用的用途</a:t>
            </a:r>
            <a:endParaRPr lang="en-US" altLang="zh-TW" sz="40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31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516"/>
          <a:stretch/>
        </p:blipFill>
        <p:spPr>
          <a:xfrm>
            <a:off x="152400" y="7374"/>
            <a:ext cx="8686800" cy="6326257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C7B744-5AB5-42BA-A38C-F509E7790C0D}" type="slidenum">
              <a:rPr lang="zh-TW" altLang="en-US" smtClean="0"/>
              <a:pPr>
                <a:defRPr/>
              </a:pPr>
              <a:t>32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878937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396" r="9329"/>
          <a:stretch/>
        </p:blipFill>
        <p:spPr>
          <a:xfrm>
            <a:off x="0" y="0"/>
            <a:ext cx="9123232" cy="6237312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C7B744-5AB5-42BA-A38C-F509E7790C0D}" type="slidenum">
              <a:rPr lang="zh-TW" altLang="en-US" smtClean="0"/>
              <a:pPr>
                <a:defRPr/>
              </a:pPr>
              <a:t>33</a:t>
            </a:fld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814352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標題 1"/>
          <p:cNvSpPr>
            <a:spLocks noGrp="1"/>
          </p:cNvSpPr>
          <p:nvPr>
            <p:ph type="title"/>
          </p:nvPr>
        </p:nvSpPr>
        <p:spPr>
          <a:xfrm>
            <a:off x="899593" y="260350"/>
            <a:ext cx="8220596" cy="911225"/>
          </a:xfrm>
          <a:solidFill>
            <a:schemeClr val="bg1"/>
          </a:solidFill>
        </p:spPr>
        <p:txBody>
          <a:bodyPr/>
          <a:lstStyle/>
          <a:p>
            <a:r>
              <a:rPr lang="zh-TW" altLang="en-US" sz="3600" b="1" dirty="0"/>
              <a:t>整合概念構圖的翻轉學習模式對非母語學生英文口說學習的影響</a:t>
            </a:r>
            <a:endParaRPr lang="zh-TW" altLang="en-US" sz="3600" dirty="0"/>
          </a:p>
        </p:txBody>
      </p:sp>
      <p:sp>
        <p:nvSpPr>
          <p:cNvPr id="37891" name="內容版面配置區 2"/>
          <p:cNvSpPr>
            <a:spLocks noGrp="1"/>
          </p:cNvSpPr>
          <p:nvPr>
            <p:ph idx="1"/>
          </p:nvPr>
        </p:nvSpPr>
        <p:spPr>
          <a:xfrm>
            <a:off x="468313" y="1557338"/>
            <a:ext cx="8486775" cy="3352800"/>
          </a:xfrm>
        </p:spPr>
        <p:txBody>
          <a:bodyPr/>
          <a:lstStyle/>
          <a:p>
            <a:r>
              <a:rPr lang="zh-TW" altLang="en-US" sz="2800"/>
              <a:t>翻轉學習在課前透過自學，讓學生瞭解英文口說的內容及重點</a:t>
            </a:r>
            <a:endParaRPr lang="en-US" altLang="zh-TW" sz="2800"/>
          </a:p>
          <a:p>
            <a:r>
              <a:rPr lang="zh-TW" altLang="en-US" sz="2800"/>
              <a:t>在課中有充分時間在教師的引導下進行討論及互動</a:t>
            </a:r>
            <a:endParaRPr lang="en-US" altLang="zh-TW" sz="2800"/>
          </a:p>
          <a:p>
            <a:r>
              <a:rPr lang="zh-TW" altLang="en-US" sz="2800"/>
              <a:t>然而，學生在表達方面，還是比較沒有組織及邏輯</a:t>
            </a:r>
            <a:endParaRPr lang="en-US" altLang="zh-TW" sz="2800"/>
          </a:p>
          <a:p>
            <a:r>
              <a:rPr lang="zh-TW" altLang="en-US" sz="2800"/>
              <a:t>因此嘗試導入合作概念構圖模式。</a:t>
            </a:r>
          </a:p>
        </p:txBody>
      </p:sp>
      <p:sp>
        <p:nvSpPr>
          <p:cNvPr id="37892" name="矩形 5"/>
          <p:cNvSpPr>
            <a:spLocks noChangeArrowheads="1"/>
          </p:cNvSpPr>
          <p:nvPr/>
        </p:nvSpPr>
        <p:spPr bwMode="auto">
          <a:xfrm>
            <a:off x="279400" y="5014913"/>
            <a:ext cx="88407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1800">
                <a:latin typeface="Times New Roman" panose="02020603050405020304" pitchFamily="18" charset="0"/>
              </a:rPr>
              <a:t>Chen, M.R. Alice, &amp; </a:t>
            </a:r>
            <a:r>
              <a:rPr lang="de-DE" altLang="zh-TW" sz="1800" b="1" u="sng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Hwang*, G. J.</a:t>
            </a:r>
            <a:r>
              <a:rPr lang="en-US" altLang="zh-TW" sz="1800">
                <a:latin typeface="Times New Roman" panose="02020603050405020304" pitchFamily="18" charset="0"/>
              </a:rPr>
              <a:t> (2020). Effects of a concept mapping-based flipped learning approach on EFL students’ English-speaking performance, critical thinking awareness and speaking anxiety</a:t>
            </a:r>
            <a:r>
              <a:rPr lang="en-US" altLang="zh-TW" sz="18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. </a:t>
            </a:r>
            <a:r>
              <a:rPr lang="en-US" altLang="zh-TW" sz="1800" i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British Journal of Educational Technology</a:t>
            </a:r>
            <a:r>
              <a:rPr lang="en-US" altLang="zh-TW" sz="18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, </a:t>
            </a:r>
            <a:r>
              <a:rPr lang="en-US" altLang="zh-TW" sz="1800" i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51</a:t>
            </a:r>
            <a:r>
              <a:rPr lang="en-US" altLang="zh-TW" sz="18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(3), 817-834. </a:t>
            </a:r>
            <a:r>
              <a:rPr lang="en-US" altLang="zh-TW" sz="1800" b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(SSCI)</a:t>
            </a:r>
            <a:endParaRPr lang="zh-TW" altLang="en-US" sz="180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34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700038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標題 1"/>
          <p:cNvSpPr>
            <a:spLocks noGrp="1"/>
          </p:cNvSpPr>
          <p:nvPr>
            <p:ph type="title"/>
          </p:nvPr>
        </p:nvSpPr>
        <p:spPr>
          <a:xfrm>
            <a:off x="1023938" y="228600"/>
            <a:ext cx="7793037" cy="646113"/>
          </a:xfrm>
        </p:spPr>
        <p:txBody>
          <a:bodyPr/>
          <a:lstStyle/>
          <a:p>
            <a:r>
              <a:rPr lang="zh-TW" altLang="en-US" sz="3600" dirty="0"/>
              <a:t>概念圖應用在合作實境學習</a:t>
            </a:r>
          </a:p>
        </p:txBody>
      </p:sp>
      <p:pic>
        <p:nvPicPr>
          <p:cNvPr id="45059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6551612" cy="442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矩形 7"/>
          <p:cNvSpPr>
            <a:spLocks noChangeArrowheads="1"/>
          </p:cNvSpPr>
          <p:nvPr/>
        </p:nvSpPr>
        <p:spPr bwMode="auto">
          <a:xfrm>
            <a:off x="431800" y="5514280"/>
            <a:ext cx="89773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zh-TW" sz="1800">
                <a:latin typeface="Times New Roman" panose="02020603050405020304" pitchFamily="18" charset="0"/>
                <a:ea typeface="標楷體" panose="03000509000000000000" pitchFamily="65" charset="-120"/>
              </a:rPr>
              <a:t>Liang, H. Y., Hsu, T. Y., </a:t>
            </a:r>
            <a:r>
              <a:rPr lang="en-US" altLang="zh-TW" sz="1800">
                <a:latin typeface="Times New Roman" panose="02020603050405020304" pitchFamily="18" charset="0"/>
              </a:rPr>
              <a:t>&amp; </a:t>
            </a:r>
            <a:r>
              <a:rPr lang="de-DE" altLang="zh-TW" sz="1800" b="1" u="sng">
                <a:latin typeface="Times New Roman" panose="02020603050405020304" pitchFamily="18" charset="0"/>
                <a:ea typeface="標楷體" panose="03000509000000000000" pitchFamily="65" charset="-120"/>
              </a:rPr>
              <a:t>Hwang*, G. J.</a:t>
            </a:r>
            <a:r>
              <a:rPr lang="en-US" altLang="zh-TW" sz="1800">
                <a:latin typeface="Times New Roman" panose="02020603050405020304" pitchFamily="18" charset="0"/>
              </a:rPr>
              <a:t> (2021). Promoting children's inquiry performances in alternate reality games: a mobile concept mapping-based questioning approach.</a:t>
            </a:r>
            <a:r>
              <a:rPr lang="en-US" altLang="zh-TW" sz="1800"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1800" i="1">
                <a:latin typeface="Times New Roman" panose="02020603050405020304" pitchFamily="18" charset="0"/>
                <a:ea typeface="標楷體" panose="03000509000000000000" pitchFamily="65" charset="-120"/>
              </a:rPr>
              <a:t>British Journal of Educational Technology, 52</a:t>
            </a:r>
            <a:r>
              <a:rPr lang="en-US" altLang="zh-TW" sz="1800">
                <a:latin typeface="Times New Roman" panose="02020603050405020304" pitchFamily="18" charset="0"/>
                <a:ea typeface="標楷體" panose="03000509000000000000" pitchFamily="65" charset="-120"/>
              </a:rPr>
              <a:t>, 2000-2019.</a:t>
            </a:r>
            <a:endParaRPr lang="zh-TW" altLang="en-US" sz="180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35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127434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標題 1"/>
          <p:cNvSpPr>
            <a:spLocks noGrp="1"/>
          </p:cNvSpPr>
          <p:nvPr>
            <p:ph type="title"/>
          </p:nvPr>
        </p:nvSpPr>
        <p:spPr>
          <a:xfrm>
            <a:off x="827088" y="115888"/>
            <a:ext cx="8332787" cy="1128712"/>
          </a:xfrm>
        </p:spPr>
        <p:txBody>
          <a:bodyPr/>
          <a:lstStyle/>
          <a:p>
            <a:r>
              <a:rPr lang="en-US" altLang="zh-TW" sz="4000" dirty="0" err="1"/>
              <a:t>以概念構圖為基礎之多階段擬題引導策略對翻轉學習成效之影響</a:t>
            </a:r>
            <a:endParaRPr lang="zh-TW" altLang="en-US" sz="4000" dirty="0"/>
          </a:p>
        </p:txBody>
      </p:sp>
      <p:sp>
        <p:nvSpPr>
          <p:cNvPr id="52227" name="內容版面配置區 2"/>
          <p:cNvSpPr>
            <a:spLocks noGrp="1"/>
          </p:cNvSpPr>
          <p:nvPr>
            <p:ph idx="1"/>
          </p:nvPr>
        </p:nvSpPr>
        <p:spPr>
          <a:xfrm>
            <a:off x="468313" y="1557338"/>
            <a:ext cx="8478837" cy="3600450"/>
          </a:xfrm>
        </p:spPr>
        <p:txBody>
          <a:bodyPr/>
          <a:lstStyle/>
          <a:p>
            <a:r>
              <a:rPr lang="zh-TW" altLang="zh-TW" sz="2800"/>
              <a:t>翻轉學習</a:t>
            </a:r>
            <a:endParaRPr lang="en-US" altLang="zh-TW" sz="2800"/>
          </a:p>
          <a:p>
            <a:pPr lvl="1"/>
            <a:r>
              <a:rPr lang="zh-TW" altLang="en-US" sz="2400"/>
              <a:t>透過影片自學</a:t>
            </a:r>
            <a:r>
              <a:rPr lang="zh-TW" altLang="zh-TW" sz="2400"/>
              <a:t>能改善過去講述式教學無法照顧到每個學生理解速度的問題</a:t>
            </a:r>
            <a:endParaRPr lang="en-US" altLang="zh-TW" sz="2400"/>
          </a:p>
          <a:p>
            <a:pPr lvl="1"/>
            <a:r>
              <a:rPr lang="zh-TW" altLang="zh-TW" sz="2400"/>
              <a:t>課中時間教師除了可以安排更多的練習及應用知識的機會，更有充分的時間來解決個別學生遭遇的困難</a:t>
            </a:r>
            <a:endParaRPr lang="en-US" altLang="zh-TW" sz="2400"/>
          </a:p>
          <a:p>
            <a:r>
              <a:rPr lang="zh-TW" altLang="zh-TW" sz="2800"/>
              <a:t>學者更指出，在課堂中除了練習及應用知識之外，翻轉學習的另一個重要目標，在於培養學生的高層次思考能力</a:t>
            </a:r>
            <a:r>
              <a:rPr lang="en-US" altLang="zh-TW" sz="2800"/>
              <a:t>(Flumerfelt &amp; Green, 2013)</a:t>
            </a:r>
            <a:r>
              <a:rPr lang="zh-TW" altLang="zh-TW" sz="2800"/>
              <a:t>。</a:t>
            </a:r>
            <a:endParaRPr lang="zh-TW" altLang="en-US" sz="2800"/>
          </a:p>
        </p:txBody>
      </p:sp>
      <p:sp>
        <p:nvSpPr>
          <p:cNvPr id="52228" name="矩形 5"/>
          <p:cNvSpPr>
            <a:spLocks noChangeArrowheads="1"/>
          </p:cNvSpPr>
          <p:nvPr/>
        </p:nvSpPr>
        <p:spPr bwMode="auto">
          <a:xfrm>
            <a:off x="484188" y="5373688"/>
            <a:ext cx="8675687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105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</a:pPr>
            <a:r>
              <a:rPr lang="de-DE" altLang="zh-TW" sz="1800" b="1" u="sng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Hwang, G. J.</a:t>
            </a:r>
            <a:r>
              <a:rPr lang="de-DE" altLang="zh-TW" sz="18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,</a:t>
            </a:r>
            <a:r>
              <a:rPr lang="de-DE" altLang="zh-TW" sz="1800" b="1" u="sng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1800">
                <a:latin typeface="Times New Roman" panose="02020603050405020304" pitchFamily="18" charset="0"/>
              </a:rPr>
              <a:t>Chang, S. C., Song, Y., &amp;, Hsieh, M. C. (2020). Powering up flipped learning: An online learning environment with a concept map-guided problem-posing strategy. </a:t>
            </a:r>
            <a:r>
              <a:rPr lang="en-US" altLang="zh-TW" sz="1800" i="1">
                <a:latin typeface="Times New Roman" panose="02020603050405020304" pitchFamily="18" charset="0"/>
              </a:rPr>
              <a:t>Journal of Computer-Assisted Learning.</a:t>
            </a:r>
            <a:r>
              <a:rPr lang="en-US" altLang="zh-TW" sz="160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1800">
                <a:latin typeface="Times New Roman" panose="02020603050405020304" pitchFamily="18" charset="0"/>
              </a:rPr>
              <a:t>doi/10.1111/jcal.12499.</a:t>
            </a:r>
            <a:r>
              <a:rPr lang="en-US" altLang="zh-TW" sz="1800" i="1">
                <a:latin typeface="Times New Roman" panose="02020603050405020304" pitchFamily="18" charset="0"/>
              </a:rPr>
              <a:t> </a:t>
            </a:r>
            <a:r>
              <a:rPr lang="en-US" altLang="zh-TW" sz="1800" b="1">
                <a:latin typeface="Times New Roman" panose="02020603050405020304" pitchFamily="18" charset="0"/>
              </a:rPr>
              <a:t>(SSCI)</a:t>
            </a:r>
            <a:endParaRPr lang="zh-TW" altLang="zh-TW" sz="160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36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660212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標題 1"/>
          <p:cNvSpPr>
            <a:spLocks noGrp="1"/>
          </p:cNvSpPr>
          <p:nvPr>
            <p:ph type="title"/>
          </p:nvPr>
        </p:nvSpPr>
        <p:spPr>
          <a:xfrm>
            <a:off x="1023938" y="0"/>
            <a:ext cx="8091487" cy="1255713"/>
          </a:xfrm>
        </p:spPr>
        <p:txBody>
          <a:bodyPr/>
          <a:lstStyle/>
          <a:p>
            <a:r>
              <a:rPr lang="zh-TW" altLang="en-US" sz="4000" dirty="0">
                <a:solidFill>
                  <a:srgbClr val="0070C0"/>
                </a:solidFill>
              </a:rPr>
              <a:t>多層次概念構圖</a:t>
            </a:r>
            <a:r>
              <a:rPr lang="en-US" altLang="zh-TW" sz="4000" dirty="0">
                <a:solidFill>
                  <a:srgbClr val="0070C0"/>
                </a:solidFill>
              </a:rPr>
              <a:t>+</a:t>
            </a:r>
            <a:r>
              <a:rPr lang="zh-TW" altLang="en-US" sz="4000" dirty="0">
                <a:solidFill>
                  <a:srgbClr val="0070C0"/>
                </a:solidFill>
              </a:rPr>
              <a:t>擬題引導於</a:t>
            </a:r>
            <a:r>
              <a:rPr lang="zh-TW" altLang="en-US" sz="4000" dirty="0">
                <a:solidFill>
                  <a:srgbClr val="FF0000"/>
                </a:solidFill>
              </a:rPr>
              <a:t>無所不在學習模式</a:t>
            </a:r>
            <a:r>
              <a:rPr lang="zh-TW" altLang="en-US" sz="4000" dirty="0">
                <a:solidFill>
                  <a:srgbClr val="0070C0"/>
                </a:solidFill>
              </a:rPr>
              <a:t>的應用</a:t>
            </a:r>
          </a:p>
        </p:txBody>
      </p:sp>
      <p:sp>
        <p:nvSpPr>
          <p:cNvPr id="65539" name="矩形 5"/>
          <p:cNvSpPr>
            <a:spLocks noChangeArrowheads="1"/>
          </p:cNvSpPr>
          <p:nvPr/>
        </p:nvSpPr>
        <p:spPr bwMode="auto">
          <a:xfrm>
            <a:off x="330200" y="5292725"/>
            <a:ext cx="87852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1800" b="1" u="sng">
                <a:latin typeface="Times New Roman" panose="02020603050405020304" pitchFamily="18" charset="0"/>
              </a:rPr>
              <a:t>Hwang</a:t>
            </a:r>
            <a:r>
              <a:rPr lang="de-DE" altLang="zh-TW" sz="1800" b="1" u="sng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, G. J.,</a:t>
            </a:r>
            <a:r>
              <a:rPr lang="de-DE" altLang="zh-TW" sz="18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Zou, D., </a:t>
            </a:r>
            <a:r>
              <a:rPr lang="en-US" altLang="zh-TW" sz="1800">
                <a:latin typeface="Times New Roman" panose="02020603050405020304" pitchFamily="18" charset="0"/>
              </a:rPr>
              <a:t>&amp; Lin, J. (2020). Effects of a multi-level concept mapping-based question-posing approach on students' ubiquitous learning performance and perceptions.</a:t>
            </a:r>
            <a:r>
              <a:rPr lang="en-US" altLang="zh-TW" sz="18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1800" i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Computers &amp; Education, 149</a:t>
            </a:r>
            <a:r>
              <a:rPr lang="en-US" altLang="zh-TW" sz="18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, 103815. </a:t>
            </a:r>
            <a:r>
              <a:rPr lang="en-US" altLang="zh-TW" sz="1800" b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(SSCI)</a:t>
            </a:r>
            <a:endParaRPr lang="zh-TW" altLang="en-US" sz="1800"/>
          </a:p>
        </p:txBody>
      </p:sp>
      <p:pic>
        <p:nvPicPr>
          <p:cNvPr id="655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301750"/>
            <a:ext cx="6985000" cy="393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37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307525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標題 1"/>
          <p:cNvSpPr>
            <a:spLocks noGrp="1"/>
          </p:cNvSpPr>
          <p:nvPr>
            <p:ph type="title"/>
          </p:nvPr>
        </p:nvSpPr>
        <p:spPr>
          <a:xfrm>
            <a:off x="946150" y="111126"/>
            <a:ext cx="7917383" cy="647700"/>
          </a:xfrm>
        </p:spPr>
        <p:txBody>
          <a:bodyPr/>
          <a:lstStyle/>
          <a:p>
            <a:r>
              <a:rPr lang="zh-TW" altLang="en-US" sz="4000" dirty="0"/>
              <a:t>概念構圖雙層次測驗的數位遊戲</a:t>
            </a:r>
          </a:p>
        </p:txBody>
      </p:sp>
      <p:sp>
        <p:nvSpPr>
          <p:cNvPr id="94211" name="矩形 5"/>
          <p:cNvSpPr>
            <a:spLocks noChangeArrowheads="1"/>
          </p:cNvSpPr>
          <p:nvPr/>
        </p:nvSpPr>
        <p:spPr bwMode="auto">
          <a:xfrm>
            <a:off x="401637" y="5757863"/>
            <a:ext cx="85455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kumimoji="1" sz="28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kumimoji="1" sz="2000">
                <a:solidFill>
                  <a:schemeClr val="tx1"/>
                </a:solidFill>
                <a:latin typeface="Tahom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1600" dirty="0">
                <a:latin typeface="Times New Roman" panose="02020603050405020304" pitchFamily="18" charset="0"/>
              </a:rPr>
              <a:t>Li., F. Y.</a:t>
            </a:r>
            <a:r>
              <a:rPr lang="de-DE" altLang="zh-TW" sz="1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, </a:t>
            </a:r>
            <a:r>
              <a:rPr lang="de-DE" altLang="zh-TW" sz="1600" b="1" u="sng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Hwang*, G. J.</a:t>
            </a:r>
            <a:r>
              <a:rPr lang="de-DE" altLang="zh-TW" sz="1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, Chen. P. Y.</a:t>
            </a:r>
            <a:r>
              <a:rPr lang="en-US" altLang="zh-TW" sz="1600" dirty="0">
                <a:latin typeface="Times New Roman" panose="02020603050405020304" pitchFamily="18" charset="0"/>
              </a:rPr>
              <a:t>, &amp;, Lin, Y. J. (2021). Effects of a concept mapping-based two-tier test strategy on students’ digital game-based learning performances and behavioral patterns.</a:t>
            </a:r>
            <a:r>
              <a:rPr lang="en-US" altLang="zh-TW" sz="1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1600" i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Computers &amp; Education</a:t>
            </a:r>
            <a:r>
              <a:rPr lang="en-US" altLang="zh-TW" sz="16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, 173, 104293. </a:t>
            </a:r>
            <a:endParaRPr lang="zh-TW" altLang="en-US" sz="1600" dirty="0"/>
          </a:p>
        </p:txBody>
      </p:sp>
      <p:pic>
        <p:nvPicPr>
          <p:cNvPr id="94212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4" t="19202" r="18108" b="22000"/>
          <a:stretch>
            <a:fillRect/>
          </a:stretch>
        </p:blipFill>
        <p:spPr bwMode="auto">
          <a:xfrm>
            <a:off x="946150" y="811213"/>
            <a:ext cx="7456487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38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898342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標題 1">
            <a:extLst>
              <a:ext uri="{FF2B5EF4-FFF2-40B4-BE49-F238E27FC236}">
                <a16:creationId xmlns:a16="http://schemas.microsoft.com/office/drawing/2014/main" id="{A7A5A068-0993-4B07-B2C2-D44B38FCF0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結論</a:t>
            </a:r>
          </a:p>
        </p:txBody>
      </p:sp>
      <p:sp>
        <p:nvSpPr>
          <p:cNvPr id="88067" name="內容版面配置區 2">
            <a:extLst>
              <a:ext uri="{FF2B5EF4-FFF2-40B4-BE49-F238E27FC236}">
                <a16:creationId xmlns:a16="http://schemas.microsoft.com/office/drawing/2014/main" id="{996AD5CA-5A7A-497C-86C1-B67FDF2968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3425" y="1814513"/>
            <a:ext cx="7924800" cy="449580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zh-TW" altLang="en-US" dirty="0"/>
              <a:t>在課程中思考有意義的創新</a:t>
            </a:r>
            <a:endParaRPr lang="en-US" altLang="zh-TW" dirty="0"/>
          </a:p>
          <a:p>
            <a:pPr lvl="1">
              <a:spcBef>
                <a:spcPts val="600"/>
              </a:spcBef>
            </a:pPr>
            <a:r>
              <a:rPr lang="zh-TW" altLang="en-US" dirty="0"/>
              <a:t>課程中有什麼需要改善之處？</a:t>
            </a:r>
            <a:endParaRPr lang="en-US" altLang="zh-TW" dirty="0"/>
          </a:p>
          <a:p>
            <a:pPr lvl="1">
              <a:spcBef>
                <a:spcPts val="600"/>
              </a:spcBef>
            </a:pPr>
            <a:r>
              <a:rPr lang="zh-TW" altLang="en-US" dirty="0"/>
              <a:t>有什麼教學模式、科技、策略或工具的組合可以解決這些問題？</a:t>
            </a:r>
            <a:endParaRPr lang="en-US" altLang="zh-TW" dirty="0"/>
          </a:p>
          <a:p>
            <a:pPr>
              <a:spcBef>
                <a:spcPts val="600"/>
              </a:spcBef>
            </a:pPr>
            <a:r>
              <a:rPr lang="zh-TW" altLang="en-US" dirty="0"/>
              <a:t>多閱讀文獻及參加教學觀摩</a:t>
            </a:r>
            <a:endParaRPr lang="en-US" altLang="zh-TW" dirty="0"/>
          </a:p>
          <a:p>
            <a:pPr>
              <a:spcBef>
                <a:spcPts val="600"/>
              </a:spcBef>
            </a:pPr>
            <a:r>
              <a:rPr lang="zh-TW" altLang="en-US" dirty="0"/>
              <a:t>讀一些基礎教育理論的書</a:t>
            </a:r>
            <a:endParaRPr lang="en-US" altLang="zh-TW" dirty="0"/>
          </a:p>
          <a:p>
            <a:pPr marL="0" indent="0">
              <a:spcBef>
                <a:spcPts val="600"/>
              </a:spcBef>
              <a:buNone/>
            </a:pPr>
            <a:endParaRPr lang="en-US" altLang="zh-TW" dirty="0"/>
          </a:p>
          <a:p>
            <a:pPr>
              <a:spcBef>
                <a:spcPts val="600"/>
              </a:spcBef>
            </a:pPr>
            <a:endParaRPr lang="en-US" altLang="zh-TW" dirty="0"/>
          </a:p>
          <a:p>
            <a:pPr>
              <a:spcBef>
                <a:spcPts val="600"/>
              </a:spcBef>
            </a:pP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39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標題 1"/>
          <p:cNvSpPr>
            <a:spLocks noGrp="1"/>
          </p:cNvSpPr>
          <p:nvPr>
            <p:ph type="title"/>
          </p:nvPr>
        </p:nvSpPr>
        <p:spPr>
          <a:xfrm>
            <a:off x="1071563" y="285750"/>
            <a:ext cx="4857750" cy="1000125"/>
          </a:xfrm>
        </p:spPr>
        <p:txBody>
          <a:bodyPr/>
          <a:lstStyle/>
          <a:p>
            <a:pPr eaLnBrk="1" hangingPunct="1"/>
            <a:r>
              <a:rPr lang="zh-TW" altLang="zh-TW"/>
              <a:t>黃國禎教授</a:t>
            </a:r>
            <a:r>
              <a:rPr lang="zh-TW" altLang="en-US"/>
              <a:t>簡介</a:t>
            </a:r>
            <a:br>
              <a:rPr lang="en-US" altLang="zh-TW"/>
            </a:br>
            <a:r>
              <a:rPr lang="en-US" altLang="zh-TW" sz="2000"/>
              <a:t> http://www.idlslab.net/</a:t>
            </a:r>
            <a:endParaRPr lang="zh-TW" altLang="en-US" sz="1800"/>
          </a:p>
        </p:txBody>
      </p:sp>
      <p:sp>
        <p:nvSpPr>
          <p:cNvPr id="93187" name="內容版面配置區 2"/>
          <p:cNvSpPr>
            <a:spLocks noGrp="1"/>
          </p:cNvSpPr>
          <p:nvPr>
            <p:ph idx="1"/>
          </p:nvPr>
        </p:nvSpPr>
        <p:spPr>
          <a:xfrm>
            <a:off x="179511" y="1422111"/>
            <a:ext cx="6092133" cy="2111205"/>
          </a:xfrm>
        </p:spPr>
        <p:txBody>
          <a:bodyPr/>
          <a:lstStyle/>
          <a:p>
            <a:pPr marL="0" indent="0" eaLnBrk="1" hangingPunct="1">
              <a:buFont typeface="Wingdings" panose="05000000000000000000" pitchFamily="2" charset="2"/>
              <a:buNone/>
            </a:pPr>
            <a:r>
              <a:rPr lang="zh-TW" altLang="zh-TW" sz="2200" dirty="0"/>
              <a:t>黃</a:t>
            </a:r>
            <a:r>
              <a:rPr lang="zh-TW" altLang="en-US" sz="2200" dirty="0"/>
              <a:t>國禎</a:t>
            </a:r>
            <a:r>
              <a:rPr lang="zh-TW" altLang="zh-TW" sz="2200" dirty="0"/>
              <a:t>教授目前是</a:t>
            </a:r>
            <a:r>
              <a:rPr lang="zh-TW" altLang="en-US" sz="2200" dirty="0"/>
              <a:t>台灣科技大學講座教授，任職於數位學習與教育研究所。黃教授的學</a:t>
            </a:r>
            <a:r>
              <a:rPr lang="zh-TW" altLang="zh-TW" sz="2200" dirty="0"/>
              <a:t>術專長包括行動與無所不在的學習、</a:t>
            </a:r>
            <a:r>
              <a:rPr lang="zh-TW" altLang="en-US" sz="2200" dirty="0"/>
              <a:t>遊戲式學習及人工智慧教育應用</a:t>
            </a:r>
            <a:r>
              <a:rPr lang="zh-TW" altLang="zh-TW" sz="2200" dirty="0"/>
              <a:t>。曾主持</a:t>
            </a:r>
            <a:r>
              <a:rPr lang="en-US" altLang="zh-TW" sz="2200" dirty="0"/>
              <a:t>100</a:t>
            </a:r>
            <a:r>
              <a:rPr lang="zh-TW" altLang="en-US" sz="2200" dirty="0"/>
              <a:t>多</a:t>
            </a:r>
            <a:r>
              <a:rPr lang="zh-TW" altLang="zh-TW" sz="2200" dirty="0"/>
              <a:t>個專案計畫，多次獲得研究獎勵，包括</a:t>
            </a:r>
            <a:r>
              <a:rPr lang="en-US" altLang="zh-TW" sz="2200" dirty="0"/>
              <a:t>2007</a:t>
            </a:r>
            <a:r>
              <a:rPr lang="zh-TW" altLang="en-US" sz="2200" dirty="0"/>
              <a:t>、</a:t>
            </a:r>
            <a:r>
              <a:rPr lang="en-US" altLang="zh-TW" sz="2200" dirty="0"/>
              <a:t>2010</a:t>
            </a:r>
            <a:r>
              <a:rPr lang="zh-TW" altLang="en-US" sz="2200" dirty="0"/>
              <a:t>及</a:t>
            </a:r>
            <a:r>
              <a:rPr lang="en-US" altLang="zh-TW" sz="2200" dirty="0"/>
              <a:t>2013</a:t>
            </a:r>
            <a:r>
              <a:rPr lang="zh-TW" altLang="zh-TW" sz="2200" dirty="0"/>
              <a:t>年國科會傑出研究獎</a:t>
            </a:r>
            <a:r>
              <a:rPr lang="zh-TW" altLang="en-US" sz="2200" dirty="0"/>
              <a:t>，更獲得</a:t>
            </a:r>
            <a:r>
              <a:rPr lang="en-US" altLang="zh-TW" sz="2200" dirty="0"/>
              <a:t>2019</a:t>
            </a:r>
            <a:r>
              <a:rPr lang="zh-TW" altLang="en-US" sz="2200" dirty="0"/>
              <a:t>年教育部 師鐸獎</a:t>
            </a:r>
            <a:r>
              <a:rPr lang="zh-TW" altLang="zh-TW" sz="2200" dirty="0"/>
              <a:t>。</a:t>
            </a:r>
            <a:endParaRPr lang="zh-TW" altLang="en-US" sz="2200" dirty="0"/>
          </a:p>
        </p:txBody>
      </p:sp>
      <p:pic>
        <p:nvPicPr>
          <p:cNvPr id="93188" name="Picture 2" descr="2008 gjhw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965" y="0"/>
            <a:ext cx="2700338" cy="354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179512" y="3533316"/>
            <a:ext cx="8792471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zh-TW" sz="2000" dirty="0">
                <a:latin typeface="+mn-lt"/>
                <a:ea typeface="+mn-ea"/>
              </a:rPr>
              <a:t>黃教授已發表超過</a:t>
            </a:r>
            <a:r>
              <a:rPr lang="en-US" altLang="zh-TW" sz="2000" dirty="0"/>
              <a:t>7</a:t>
            </a:r>
            <a:r>
              <a:rPr lang="en-US" altLang="zh-TW" sz="2000" dirty="0">
                <a:latin typeface="+mn-lt"/>
                <a:ea typeface="+mn-ea"/>
              </a:rPr>
              <a:t>50</a:t>
            </a:r>
            <a:r>
              <a:rPr lang="zh-TW" altLang="zh-TW" sz="2000" dirty="0">
                <a:latin typeface="+mn-lt"/>
                <a:ea typeface="+mn-ea"/>
              </a:rPr>
              <a:t>篇</a:t>
            </a:r>
            <a:r>
              <a:rPr lang="zh-TW" altLang="en-US" sz="2000" dirty="0">
                <a:latin typeface="+mn-lt"/>
                <a:ea typeface="+mn-ea"/>
              </a:rPr>
              <a:t>的</a:t>
            </a:r>
            <a:r>
              <a:rPr lang="zh-TW" altLang="zh-TW" sz="2000" dirty="0">
                <a:latin typeface="+mn-lt"/>
                <a:ea typeface="+mn-ea"/>
              </a:rPr>
              <a:t>論文，包括</a:t>
            </a:r>
            <a:r>
              <a:rPr lang="en-US" altLang="zh-TW" sz="2000" dirty="0">
                <a:latin typeface="+mn-lt"/>
                <a:ea typeface="+mn-ea"/>
              </a:rPr>
              <a:t>350</a:t>
            </a:r>
            <a:r>
              <a:rPr lang="zh-TW" altLang="zh-TW" sz="2000" dirty="0">
                <a:latin typeface="+mn-lt"/>
                <a:ea typeface="+mn-ea"/>
              </a:rPr>
              <a:t>餘篇期刊論文</a:t>
            </a:r>
            <a:r>
              <a:rPr lang="zh-TW" altLang="en-US" sz="2000" dirty="0">
                <a:latin typeface="+mn-lt"/>
                <a:ea typeface="+mn-ea"/>
              </a:rPr>
              <a:t>；</a:t>
            </a:r>
            <a:r>
              <a:rPr lang="zh-TW" altLang="zh-TW" sz="2000" dirty="0">
                <a:latin typeface="+mn-lt"/>
                <a:ea typeface="+mn-ea"/>
              </a:rPr>
              <a:t>其中有</a:t>
            </a:r>
            <a:r>
              <a:rPr lang="zh-TW" altLang="en-US" sz="2000" dirty="0">
                <a:latin typeface="+mn-lt"/>
                <a:ea typeface="+mn-ea"/>
              </a:rPr>
              <a:t>超過</a:t>
            </a:r>
            <a:r>
              <a:rPr lang="en-US" altLang="zh-TW" sz="2000">
                <a:latin typeface="+mn-lt"/>
                <a:ea typeface="+mn-ea"/>
              </a:rPr>
              <a:t>300</a:t>
            </a:r>
            <a:r>
              <a:rPr lang="zh-TW" altLang="zh-TW" sz="2000">
                <a:latin typeface="+mn-lt"/>
                <a:ea typeface="+mn-ea"/>
              </a:rPr>
              <a:t>篇</a:t>
            </a:r>
            <a:r>
              <a:rPr lang="zh-TW" altLang="zh-TW" sz="2000" dirty="0">
                <a:latin typeface="+mn-lt"/>
                <a:ea typeface="+mn-ea"/>
              </a:rPr>
              <a:t>發表在</a:t>
            </a:r>
            <a:r>
              <a:rPr lang="en-US" altLang="zh-TW" sz="2000" dirty="0">
                <a:latin typeface="+mn-lt"/>
                <a:ea typeface="+mn-ea"/>
              </a:rPr>
              <a:t>SSCI</a:t>
            </a:r>
            <a:r>
              <a:rPr lang="zh-TW" altLang="zh-TW" sz="2000" dirty="0">
                <a:latin typeface="+mn-lt"/>
                <a:ea typeface="+mn-ea"/>
              </a:rPr>
              <a:t>期刊。目前擔任</a:t>
            </a:r>
            <a:r>
              <a:rPr lang="en-US" altLang="zh-TW" sz="2000" dirty="0">
                <a:latin typeface="+mn-lt"/>
                <a:ea typeface="+mn-ea"/>
              </a:rPr>
              <a:t>30</a:t>
            </a:r>
            <a:r>
              <a:rPr lang="zh-TW" altLang="zh-TW" sz="2000" dirty="0">
                <a:latin typeface="+mn-lt"/>
                <a:ea typeface="+mn-ea"/>
              </a:rPr>
              <a:t>多個</a:t>
            </a:r>
            <a:r>
              <a:rPr lang="en-US" altLang="zh-TW" sz="2000" dirty="0">
                <a:latin typeface="+mn-lt"/>
                <a:ea typeface="+mn-ea"/>
              </a:rPr>
              <a:t>SSCI/SCI</a:t>
            </a:r>
            <a:r>
              <a:rPr lang="zh-TW" altLang="zh-TW" sz="2000" dirty="0">
                <a:latin typeface="+mn-lt"/>
                <a:ea typeface="+mn-ea"/>
              </a:rPr>
              <a:t>學術期刊的論文審查委員，以及</a:t>
            </a:r>
            <a:r>
              <a:rPr lang="en-US" altLang="zh-TW" sz="2000" dirty="0">
                <a:latin typeface="+mn-lt"/>
                <a:ea typeface="+mn-ea"/>
              </a:rPr>
              <a:t>Australasian Journal of Educational Technology (SSCI)</a:t>
            </a:r>
            <a:r>
              <a:rPr lang="zh-TW" altLang="en-US" sz="2000" dirty="0">
                <a:latin typeface="+mn-lt"/>
                <a:ea typeface="+mn-ea"/>
              </a:rPr>
              <a:t> 、</a:t>
            </a:r>
            <a:r>
              <a:rPr lang="en-US" altLang="zh-TW" sz="2000" dirty="0">
                <a:latin typeface="+mn-lt"/>
                <a:ea typeface="+mn-ea"/>
              </a:rPr>
              <a:t>International Journal of Mobile Learning and </a:t>
            </a:r>
            <a:r>
              <a:rPr lang="en-US" altLang="zh-TW" sz="2000" dirty="0" err="1">
                <a:latin typeface="+mn-lt"/>
                <a:ea typeface="+mn-ea"/>
              </a:rPr>
              <a:t>Organisation</a:t>
            </a:r>
            <a:r>
              <a:rPr lang="zh-TW" altLang="en-US" sz="2000" dirty="0">
                <a:latin typeface="+mn-lt"/>
                <a:ea typeface="+mn-ea"/>
              </a:rPr>
              <a:t>、</a:t>
            </a:r>
            <a:r>
              <a:rPr lang="en-US" altLang="zh-TW" sz="2000" dirty="0">
                <a:latin typeface="+mn-lt"/>
                <a:ea typeface="+mn-ea"/>
              </a:rPr>
              <a:t>Journal of Computers in Education</a:t>
            </a:r>
            <a:r>
              <a:rPr lang="zh-TW" altLang="en-US" sz="2000" dirty="0">
                <a:latin typeface="+mn-lt"/>
                <a:ea typeface="+mn-ea"/>
              </a:rPr>
              <a:t>及</a:t>
            </a:r>
            <a:r>
              <a:rPr lang="en-US" altLang="zh-TW" sz="2000" dirty="0">
                <a:latin typeface="+mn-lt"/>
                <a:ea typeface="+mn-ea"/>
              </a:rPr>
              <a:t>Computers &amp; Education: Artificial Intelligence</a:t>
            </a:r>
            <a:r>
              <a:rPr lang="zh-TW" altLang="zh-TW" sz="2000" dirty="0">
                <a:latin typeface="+mn-lt"/>
                <a:ea typeface="+mn-ea"/>
              </a:rPr>
              <a:t>的</a:t>
            </a:r>
            <a:r>
              <a:rPr lang="zh-TW" altLang="en-US" sz="2000" dirty="0">
                <a:latin typeface="+mn-lt"/>
                <a:ea typeface="+mn-ea"/>
              </a:rPr>
              <a:t>主</a:t>
            </a:r>
            <a:r>
              <a:rPr lang="zh-TW" altLang="zh-TW" sz="2000" dirty="0">
                <a:latin typeface="+mn-lt"/>
                <a:ea typeface="+mn-ea"/>
              </a:rPr>
              <a:t>編</a:t>
            </a:r>
            <a:r>
              <a:rPr lang="zh-TW" altLang="en-US" sz="2000" dirty="0">
                <a:latin typeface="+mn-lt"/>
                <a:ea typeface="+mn-ea"/>
              </a:rPr>
              <a:t>，以及</a:t>
            </a:r>
            <a:r>
              <a:rPr lang="en-US" altLang="zh-TW" sz="2000" dirty="0"/>
              <a:t>IEEE</a:t>
            </a:r>
            <a:r>
              <a:rPr lang="zh-TW" altLang="en-US" sz="2000" dirty="0"/>
              <a:t> </a:t>
            </a:r>
            <a:r>
              <a:rPr lang="en-US" altLang="zh-TW" sz="2000" dirty="0"/>
              <a:t>Transactions on Education </a:t>
            </a:r>
            <a:r>
              <a:rPr lang="zh-TW" altLang="en-US" sz="2000" dirty="0">
                <a:latin typeface="+mn-ea"/>
                <a:ea typeface="+mn-ea"/>
              </a:rPr>
              <a:t>副主編</a:t>
            </a:r>
            <a:r>
              <a:rPr lang="zh-TW" altLang="zh-TW" sz="2000" dirty="0">
                <a:latin typeface="+mn-ea"/>
                <a:ea typeface="+mn-ea"/>
              </a:rPr>
              <a:t>。</a:t>
            </a:r>
            <a:endParaRPr lang="en-US" altLang="zh-TW" sz="2000" dirty="0">
              <a:latin typeface="+mn-ea"/>
              <a:ea typeface="+mn-ea"/>
            </a:endParaRPr>
          </a:p>
          <a:p>
            <a:pPr>
              <a:defRPr/>
            </a:pP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Times World University Ranking</a:t>
            </a:r>
            <a:r>
              <a:rPr lang="zh-CN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CN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年公布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 most prolific and most cited researchers</a:t>
            </a:r>
            <a:r>
              <a:rPr lang="zh-CN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（依據</a:t>
            </a:r>
            <a:r>
              <a:rPr lang="en-US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2011-2015</a:t>
            </a:r>
            <a:r>
              <a:rPr lang="zh-CN" altLang="zh-TW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年的統計），黃教授是社會科學類排名世界第一的學者：</a:t>
            </a:r>
            <a:r>
              <a:rPr lang="en-US" altLang="zh-TW" sz="2000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https://www.timeshighereducation.com/news/ten-most-prolific-and-most-cited-researchers</a:t>
            </a:r>
            <a:endParaRPr lang="en-US" altLang="zh-TW" sz="2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3E74A65-7974-4E23-95E9-F0E78D9AE5C2}" type="slidenum">
              <a:rPr lang="zh-TW" altLang="en-US" smtClean="0"/>
              <a:pPr>
                <a:defRPr/>
              </a:pPr>
              <a:t>40</a:t>
            </a:fld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教學實戰研究計畫的主題創新</a:t>
            </a: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5665326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標楷體"/>
        <a:cs typeface=""/>
      </a:majorFont>
      <a:minorFont>
        <a:latin typeface="Tahoma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新細明體" pitchFamily="18" charset="-12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2670</TotalTime>
  <Words>2629</Words>
  <Application>Microsoft Office PowerPoint</Application>
  <PresentationFormat>如螢幕大小 (4:3)</PresentationFormat>
  <Paragraphs>281</Paragraphs>
  <Slides>40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40</vt:i4>
      </vt:variant>
    </vt:vector>
  </HeadingPairs>
  <TitlesOfParts>
    <vt:vector size="53" baseType="lpstr">
      <vt:lpstr>Microsoft JhengHei UI</vt:lpstr>
      <vt:lpstr>ヒラギノ角ゴ Pro W3</vt:lpstr>
      <vt:lpstr>微軟正黑體</vt:lpstr>
      <vt:lpstr>新細明體</vt:lpstr>
      <vt:lpstr>標楷體</vt:lpstr>
      <vt:lpstr>Arial</vt:lpstr>
      <vt:lpstr>Calibri</vt:lpstr>
      <vt:lpstr>Cambria</vt:lpstr>
      <vt:lpstr>Ebrima</vt:lpstr>
      <vt:lpstr>Tahoma</vt:lpstr>
      <vt:lpstr>Times New Roman</vt:lpstr>
      <vt:lpstr>Wingdings</vt:lpstr>
      <vt:lpstr>Blends</vt:lpstr>
      <vt:lpstr>教育部教學實戰研究計畫的主題創新</vt:lpstr>
      <vt:lpstr>教學創新的原則</vt:lpstr>
      <vt:lpstr>教學實踐研究的定義</vt:lpstr>
      <vt:lpstr>教學實踐研究計畫的條件</vt:lpstr>
      <vt:lpstr>教學創新的爭議</vt:lpstr>
      <vt:lpstr>創新的條件</vt:lpstr>
      <vt:lpstr>創新的基礎</vt:lpstr>
      <vt:lpstr>學習更多的策略/工具</vt:lpstr>
      <vt:lpstr>學習更多的策略/工具</vt:lpstr>
      <vt:lpstr>瞭解不同的教學模式</vt:lpstr>
      <vt:lpstr>瞭解不同的科技/應用軟體</vt:lpstr>
      <vt:lpstr>PowerPoint 簡報</vt:lpstr>
      <vt:lpstr>PowerPoint 簡報</vt:lpstr>
      <vt:lpstr>PowerPoint 簡報</vt:lpstr>
      <vt:lpstr>PowerPoint 簡報</vt:lpstr>
      <vt:lpstr>PowerPoint 簡報</vt:lpstr>
      <vt:lpstr>VR應用於化學藥劑意外潑灑處理培訓</vt:lpstr>
      <vt:lpstr>環景VR於產科教學之應用</vt:lpstr>
      <vt:lpstr>PowerPoint 簡報</vt:lpstr>
      <vt:lpstr>虛擬病人應用於身體評估演練</vt:lpstr>
      <vt:lpstr>PowerPoint 簡報</vt:lpstr>
      <vt:lpstr>創新的思維 -新的模式/科技/策略的組合</vt:lpstr>
      <vt:lpstr>教學實踐研究的系列設計 -夏綠荷教授提供</vt:lpstr>
      <vt:lpstr>林奇臻教授的教學研究創新歷程 －英文翻轉教室: 2017</vt:lpstr>
      <vt:lpstr>情境式遊戲運用於商業英文翻轉教室: 2018</vt:lpstr>
      <vt:lpstr>課堂活動-  遊戲式英語學習  完成心智圖</vt:lpstr>
      <vt:lpstr>PowerPoint 簡報</vt:lpstr>
      <vt:lpstr>基於心智圖的AI聊天機器人在英文翻轉學習的應用: 2021</vt:lpstr>
      <vt:lpstr>瞭解相關教育理論</vt:lpstr>
      <vt:lpstr>科技與學習-理論與實務（第四版）</vt:lpstr>
      <vt:lpstr>動腦時間-創新研究思維演練</vt:lpstr>
      <vt:lpstr>PowerPoint 簡報</vt:lpstr>
      <vt:lpstr>PowerPoint 簡報</vt:lpstr>
      <vt:lpstr>整合概念構圖的翻轉學習模式對非母語學生英文口說學習的影響</vt:lpstr>
      <vt:lpstr>概念圖應用在合作實境學習</vt:lpstr>
      <vt:lpstr>以概念構圖為基礎之多階段擬題引導策略對翻轉學習成效之影響</vt:lpstr>
      <vt:lpstr>多層次概念構圖+擬題引導於無所不在學習模式的應用</vt:lpstr>
      <vt:lpstr>概念構圖雙層次測驗的數位遊戲</vt:lpstr>
      <vt:lpstr>結論</vt:lpstr>
      <vt:lpstr>黃國禎教授簡介  http://www.idlslab.net/</vt:lpstr>
    </vt:vector>
  </TitlesOfParts>
  <Company>M3lab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Fundamental problems and principles of designing effective courseware</dc:title>
  <dc:creator>Fly</dc:creator>
  <cp:lastModifiedBy>吳文琪</cp:lastModifiedBy>
  <cp:revision>655</cp:revision>
  <cp:lastPrinted>1601-01-01T00:00:00Z</cp:lastPrinted>
  <dcterms:created xsi:type="dcterms:W3CDTF">2003-04-21T08:05:48Z</dcterms:created>
  <dcterms:modified xsi:type="dcterms:W3CDTF">2021-11-08T08:10:26Z</dcterms:modified>
</cp:coreProperties>
</file>